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5" d="100"/>
          <a:sy n="105" d="100"/>
        </p:scale>
        <p:origin x="-11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26/07/1441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9.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25.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1357321"/>
          </a:xfrm>
        </p:spPr>
        <p:txBody>
          <a:bodyPr/>
          <a:lstStyle/>
          <a:p>
            <a:endParaRPr lang="ar-EG" dirty="0"/>
          </a:p>
        </p:txBody>
      </p:sp>
      <p:sp>
        <p:nvSpPr>
          <p:cNvPr id="3" name="عنوان فرعي 2"/>
          <p:cNvSpPr>
            <a:spLocks noGrp="1"/>
          </p:cNvSpPr>
          <p:nvPr>
            <p:ph type="subTitle" idx="1"/>
          </p:nvPr>
        </p:nvSpPr>
        <p:spPr>
          <a:xfrm>
            <a:off x="1371600" y="2071678"/>
            <a:ext cx="6400800" cy="4214842"/>
          </a:xfrm>
        </p:spPr>
        <p:txBody>
          <a:bodyPr>
            <a:normAutofit fontScale="77500" lnSpcReduction="20000"/>
          </a:bodyPr>
          <a:lstStyle/>
          <a:p>
            <a:pPr algn="r"/>
            <a:r>
              <a:rPr lang="ar-EG" sz="4000" b="1" dirty="0" err="1" smtClean="0">
                <a:solidFill>
                  <a:schemeClr val="accent2"/>
                </a:solidFill>
              </a:rPr>
              <a:t>المحاضره</a:t>
            </a:r>
            <a:r>
              <a:rPr lang="ar-EG" sz="4000" b="1" dirty="0" smtClean="0">
                <a:solidFill>
                  <a:schemeClr val="accent2"/>
                </a:solidFill>
              </a:rPr>
              <a:t> </a:t>
            </a:r>
            <a:r>
              <a:rPr lang="ar-EG" sz="4000" b="1" dirty="0" err="1" smtClean="0">
                <a:solidFill>
                  <a:schemeClr val="accent2"/>
                </a:solidFill>
              </a:rPr>
              <a:t>السابعه</a:t>
            </a:r>
            <a:r>
              <a:rPr lang="ar-EG" sz="4000" b="1" dirty="0" smtClean="0">
                <a:solidFill>
                  <a:schemeClr val="accent2"/>
                </a:solidFill>
              </a:rPr>
              <a:t> و </a:t>
            </a:r>
            <a:r>
              <a:rPr lang="ar-EG" sz="4000" b="1" dirty="0" err="1" smtClean="0">
                <a:solidFill>
                  <a:schemeClr val="accent2"/>
                </a:solidFill>
              </a:rPr>
              <a:t>الثامنه</a:t>
            </a:r>
            <a:r>
              <a:rPr lang="ar-EG" sz="4000" b="1" dirty="0" smtClean="0">
                <a:solidFill>
                  <a:schemeClr val="accent2"/>
                </a:solidFill>
              </a:rPr>
              <a:t> </a:t>
            </a:r>
          </a:p>
          <a:p>
            <a:endParaRPr lang="ar-EG" sz="4000" b="1" dirty="0" smtClean="0">
              <a:solidFill>
                <a:schemeClr val="accent2"/>
              </a:solidFill>
            </a:endParaRPr>
          </a:p>
          <a:p>
            <a:r>
              <a:rPr lang="ar-EG" sz="7000" b="1" dirty="0" smtClean="0">
                <a:solidFill>
                  <a:schemeClr val="accent2"/>
                </a:solidFill>
              </a:rPr>
              <a:t> </a:t>
            </a:r>
            <a:r>
              <a:rPr lang="ar-SA" sz="7000" b="1" dirty="0" smtClean="0">
                <a:solidFill>
                  <a:schemeClr val="accent2"/>
                </a:solidFill>
              </a:rPr>
              <a:t>الكيمياء التحليلية</a:t>
            </a:r>
            <a:endParaRPr lang="en-US" sz="7000" dirty="0" smtClean="0">
              <a:solidFill>
                <a:schemeClr val="accent2"/>
              </a:solidFill>
            </a:endParaRPr>
          </a:p>
          <a:p>
            <a:r>
              <a:rPr lang="en-US" sz="7000" b="1" dirty="0" smtClean="0">
                <a:solidFill>
                  <a:schemeClr val="accent2"/>
                </a:solidFill>
              </a:rPr>
              <a:t>Analytical Chemistry</a:t>
            </a:r>
            <a:endParaRPr lang="en-US" sz="7000" dirty="0" smtClean="0">
              <a:solidFill>
                <a:schemeClr val="accent2"/>
              </a:solidFill>
            </a:endParaRPr>
          </a:p>
          <a:p>
            <a:endParaRPr lang="en-US" dirty="0" smtClean="0"/>
          </a:p>
          <a:p>
            <a:r>
              <a:rPr lang="ar-EG" b="1" dirty="0" smtClean="0"/>
              <a:t>برنامج البيوتكنولوجي  المستوى الثالث</a:t>
            </a:r>
            <a:r>
              <a:rPr lang="ar-EG" dirty="0" smtClean="0"/>
              <a:t> </a:t>
            </a:r>
            <a:endParaRPr lang="ar-EG" dirty="0" smtClean="0"/>
          </a:p>
          <a:p>
            <a:r>
              <a:rPr lang="ar-SA" b="1" dirty="0" smtClean="0">
                <a:solidFill>
                  <a:schemeClr val="accent1"/>
                </a:solidFill>
              </a:rPr>
              <a:t>أ.د/ أحمد علي </a:t>
            </a:r>
            <a:r>
              <a:rPr lang="ar-SA" b="1" dirty="0" err="1" smtClean="0">
                <a:solidFill>
                  <a:schemeClr val="accent1"/>
                </a:solidFill>
              </a:rPr>
              <a:t>عبدالرحمن</a:t>
            </a:r>
            <a:endParaRPr lang="en-US" b="1" dirty="0" smtClean="0">
              <a:solidFill>
                <a:schemeClr val="accent1"/>
              </a:solidFill>
            </a:endParaRPr>
          </a:p>
          <a:p>
            <a:r>
              <a:rPr lang="ar-SA" b="1" dirty="0" smtClean="0">
                <a:solidFill>
                  <a:schemeClr val="accent1"/>
                </a:solidFill>
              </a:rPr>
              <a:t>     أستاذ الكيمياء</a:t>
            </a:r>
            <a:endParaRPr lang="en-US" b="1" dirty="0" smtClean="0">
              <a:solidFill>
                <a:schemeClr val="accent1"/>
              </a:solidFill>
            </a:endParaRPr>
          </a:p>
          <a:p>
            <a:endParaRPr lang="ar-EG" dirty="0"/>
          </a:p>
        </p:txBody>
      </p:sp>
      <p:pic>
        <p:nvPicPr>
          <p:cNvPr id="1026" name="Picture 1" descr="https://lh3.googleusercontent.com/lhPNTb4Ljn1FhkQp7Gnle_cGuhVtgMZqkXH8WqTjuZ6c8_knHjZVuONs8L9cOsXHTydT0TESkA=w629"/>
          <p:cNvPicPr>
            <a:picLocks noChangeAspect="1" noChangeArrowheads="1"/>
          </p:cNvPicPr>
          <p:nvPr/>
        </p:nvPicPr>
        <p:blipFill>
          <a:blip r:embed="rId2"/>
          <a:srcRect/>
          <a:stretch>
            <a:fillRect/>
          </a:stretch>
        </p:blipFill>
        <p:spPr bwMode="auto">
          <a:xfrm>
            <a:off x="1031875" y="785794"/>
            <a:ext cx="6754835" cy="1000131"/>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Autofit/>
          </a:bodyPr>
          <a:lstStyle/>
          <a:p>
            <a:pPr algn="r"/>
            <a:r>
              <a:rPr lang="ar-EG" sz="3600" dirty="0" smtClean="0"/>
              <a:t/>
            </a:r>
            <a:br>
              <a:rPr lang="ar-EG" sz="3600" dirty="0" smtClean="0"/>
            </a:br>
            <a:r>
              <a:rPr lang="ar-SA" sz="3600" dirty="0" smtClean="0"/>
              <a:t>حيث   </a:t>
            </a:r>
            <a:r>
              <a:rPr lang="en-US" sz="3600" dirty="0" smtClean="0"/>
              <a:t>=  K</a:t>
            </a:r>
            <a:r>
              <a:rPr lang="en-US" sz="3600" b="1" dirty="0" smtClean="0"/>
              <a:t>C</a:t>
            </a:r>
            <a:r>
              <a:rPr lang="en-US" sz="3600" dirty="0" smtClean="0"/>
              <a:t> </a:t>
            </a:r>
            <a:r>
              <a:rPr lang="ar-SA" sz="3600" dirty="0" smtClean="0"/>
              <a:t>ثابت الاتزان عند درجة حرارة معينة </a:t>
            </a:r>
            <a:r>
              <a:rPr lang="en-US" sz="3600" dirty="0" smtClean="0"/>
              <a:t/>
            </a:r>
            <a:br>
              <a:rPr lang="en-US" sz="3600" dirty="0" smtClean="0"/>
            </a:br>
            <a:endParaRPr lang="ar-EG" sz="3600" dirty="0"/>
          </a:p>
        </p:txBody>
      </p:sp>
      <p:sp>
        <p:nvSpPr>
          <p:cNvPr id="3" name="عنصر نائب للمحتوى 2"/>
          <p:cNvSpPr>
            <a:spLocks noGrp="1"/>
          </p:cNvSpPr>
          <p:nvPr>
            <p:ph idx="1"/>
          </p:nvPr>
        </p:nvSpPr>
        <p:spPr>
          <a:xfrm>
            <a:off x="457200" y="1000108"/>
            <a:ext cx="8229600" cy="5643602"/>
          </a:xfrm>
        </p:spPr>
        <p:txBody>
          <a:bodyPr>
            <a:normAutofit/>
          </a:bodyPr>
          <a:lstStyle/>
          <a:p>
            <a:r>
              <a:rPr lang="ar-SA" sz="2400" dirty="0" smtClean="0"/>
              <a:t>تدعى العلاقة (1) باسم قانون فعل الكتلة، وهي كما نلاحظ تتكون من طرفين، الطرف </a:t>
            </a:r>
            <a:r>
              <a:rPr lang="ar-SA" sz="2400" dirty="0" err="1" smtClean="0"/>
              <a:t>الأيسرهو</a:t>
            </a:r>
            <a:r>
              <a:rPr lang="ar-SA" sz="2400" dirty="0" smtClean="0"/>
              <a:t> حاصل ضرب </a:t>
            </a:r>
            <a:r>
              <a:rPr lang="ar-SA" sz="2400" dirty="0" err="1" smtClean="0"/>
              <a:t>التراكيز</a:t>
            </a:r>
            <a:r>
              <a:rPr lang="ar-SA" sz="2400" dirty="0" smtClean="0"/>
              <a:t> ويسمى تأثير الكتلة، أما الطرف الأيمن فيسمى ثابت الاتزان .</a:t>
            </a:r>
            <a:endParaRPr lang="ar-EG" sz="2400" dirty="0" smtClean="0"/>
          </a:p>
          <a:p>
            <a:endParaRPr lang="en-US" sz="2400" dirty="0" smtClean="0"/>
          </a:p>
          <a:p>
            <a:r>
              <a:rPr lang="ar-JO" sz="2400" dirty="0" smtClean="0"/>
              <a:t>في </a:t>
            </a:r>
            <a:r>
              <a:rPr lang="ar-EG" sz="2400" dirty="0" err="1" smtClean="0"/>
              <a:t>ال</a:t>
            </a:r>
            <a:r>
              <a:rPr lang="ar-JO" sz="2400" dirty="0" smtClean="0"/>
              <a:t>مثال السابق كانت المعادلة موزونة ( رقم </a:t>
            </a:r>
            <a:r>
              <a:rPr lang="ar-JO" sz="2400" dirty="0" err="1" smtClean="0"/>
              <a:t>الموازنه</a:t>
            </a:r>
            <a:r>
              <a:rPr lang="ar-JO" sz="2400" dirty="0" smtClean="0"/>
              <a:t> لكل المواد = 1)، فكيف تكتب قانون فعل الكتلة إذا كانت أرقام الموازنة </a:t>
            </a:r>
            <a:r>
              <a:rPr lang="ar-JO" sz="2400" dirty="0" err="1" smtClean="0"/>
              <a:t>غيرذلك</a:t>
            </a:r>
            <a:r>
              <a:rPr lang="ar-JO" sz="2400" dirty="0" smtClean="0"/>
              <a:t>، مثلاً معادلة تحضير </a:t>
            </a:r>
            <a:r>
              <a:rPr lang="ar-JO" sz="2400" dirty="0" err="1" smtClean="0"/>
              <a:t>الأمونيا</a:t>
            </a:r>
            <a:r>
              <a:rPr lang="ar-JO" sz="2400" dirty="0" smtClean="0"/>
              <a:t> ( النشادر ) هي :</a:t>
            </a:r>
            <a:endParaRPr lang="ar-EG" sz="2400" dirty="0" smtClean="0"/>
          </a:p>
          <a:p>
            <a:endParaRPr lang="ar-EG" dirty="0" smtClean="0"/>
          </a:p>
          <a:p>
            <a:endParaRPr lang="ar-EG" dirty="0" smtClean="0"/>
          </a:p>
          <a:p>
            <a:endParaRPr lang="ar-EG" sz="2400" dirty="0" smtClean="0"/>
          </a:p>
          <a:p>
            <a:r>
              <a:rPr lang="ar-SA" sz="2400" dirty="0" smtClean="0"/>
              <a:t>وجد العلماء تجريبياً أن قانون فعل الكتلة يتأثر بأرقام الموازنة في المعادلة</a:t>
            </a:r>
            <a:endParaRPr lang="ar-EG" sz="2400" dirty="0" smtClean="0"/>
          </a:p>
          <a:p>
            <a:endParaRPr lang="en-US" dirty="0" smtClean="0"/>
          </a:p>
          <a:p>
            <a:endParaRPr lang="ar-EG" dirty="0"/>
          </a:p>
        </p:txBody>
      </p:sp>
      <p:pic>
        <p:nvPicPr>
          <p:cNvPr id="22530" name="Picture 89" descr="http://www.schoolarabia.net/images/modules/chemistry/general_chemistry_im/level5/chemical_kinetics/chemical_equilibrium/16.gif"/>
          <p:cNvPicPr>
            <a:picLocks noChangeAspect="1" noChangeArrowheads="1"/>
          </p:cNvPicPr>
          <p:nvPr/>
        </p:nvPicPr>
        <p:blipFill>
          <a:blip r:embed="rId2"/>
          <a:srcRect/>
          <a:stretch>
            <a:fillRect/>
          </a:stretch>
        </p:blipFill>
        <p:spPr bwMode="auto">
          <a:xfrm>
            <a:off x="2357422" y="3571876"/>
            <a:ext cx="3071834" cy="357190"/>
          </a:xfrm>
          <a:prstGeom prst="rect">
            <a:avLst/>
          </a:prstGeom>
          <a:noFill/>
          <a:ln w="9525">
            <a:noFill/>
            <a:miter lim="800000"/>
            <a:headEnd/>
            <a:tailEnd/>
          </a:ln>
        </p:spPr>
      </p:pic>
      <p:pic>
        <p:nvPicPr>
          <p:cNvPr id="22531" name="Picture 90" descr="http://www.schoolarabia.net/images/modules/chemistry/general_chemistry_im/level5/chemical_kinetics/chemical_equilibrium/17.gif"/>
          <p:cNvPicPr>
            <a:picLocks noChangeAspect="1" noChangeArrowheads="1"/>
          </p:cNvPicPr>
          <p:nvPr/>
        </p:nvPicPr>
        <p:blipFill>
          <a:blip r:embed="rId3"/>
          <a:srcRect/>
          <a:stretch>
            <a:fillRect/>
          </a:stretch>
        </p:blipFill>
        <p:spPr bwMode="auto">
          <a:xfrm>
            <a:off x="2143108" y="4000504"/>
            <a:ext cx="2786082" cy="66516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11222"/>
          </a:xfrm>
        </p:spPr>
        <p:txBody>
          <a:bodyPr>
            <a:normAutofit/>
          </a:bodyPr>
          <a:lstStyle/>
          <a:p>
            <a:pPr algn="r"/>
            <a:r>
              <a:rPr lang="ar-JO" sz="2800" dirty="0" smtClean="0"/>
              <a:t>وعموماً إذا كان لدينا التفاعل </a:t>
            </a:r>
            <a:r>
              <a:rPr lang="ar-JO" sz="3600" dirty="0" smtClean="0"/>
              <a:t>: </a:t>
            </a:r>
            <a:endParaRPr lang="ar-EG" sz="3600" dirty="0"/>
          </a:p>
        </p:txBody>
      </p:sp>
      <p:sp>
        <p:nvSpPr>
          <p:cNvPr id="3" name="عنصر نائب للمحتوى 2"/>
          <p:cNvSpPr>
            <a:spLocks noGrp="1"/>
          </p:cNvSpPr>
          <p:nvPr>
            <p:ph idx="1"/>
          </p:nvPr>
        </p:nvSpPr>
        <p:spPr>
          <a:xfrm>
            <a:off x="457200" y="1285860"/>
            <a:ext cx="8229600" cy="5357850"/>
          </a:xfrm>
        </p:spPr>
        <p:txBody>
          <a:bodyPr>
            <a:normAutofit fontScale="77500" lnSpcReduction="20000"/>
          </a:bodyPr>
          <a:lstStyle/>
          <a:p>
            <a:pPr rtl="0"/>
            <a:r>
              <a:rPr lang="en-US" dirty="0" smtClean="0"/>
              <a:t> </a:t>
            </a:r>
            <a:r>
              <a:rPr lang="ar-SA" dirty="0" smtClean="0"/>
              <a:t>  </a:t>
            </a:r>
            <a:r>
              <a:rPr lang="ar-SA" sz="2800" dirty="0" smtClean="0"/>
              <a:t>هي أرقام موازنة المعادلة ، فإن العبارة الرياضية لقانون فعل الكتلة </a:t>
            </a:r>
            <a:endParaRPr lang="ar-EG" sz="2800" dirty="0" smtClean="0"/>
          </a:p>
          <a:p>
            <a:pPr rtl="0"/>
            <a:r>
              <a:rPr lang="en-US" sz="2800" dirty="0" err="1" smtClean="0"/>
              <a:t>n,m,p,e</a:t>
            </a:r>
            <a:endParaRPr lang="en-US" sz="2800" dirty="0" smtClean="0"/>
          </a:p>
          <a:p>
            <a:pPr rtl="0"/>
            <a:endParaRPr lang="en-US" sz="2800" dirty="0" smtClean="0"/>
          </a:p>
          <a:p>
            <a:pPr rtl="0"/>
            <a:r>
              <a:rPr lang="ar-SA" sz="2800" b="1" dirty="0" smtClean="0">
                <a:solidFill>
                  <a:schemeClr val="accent1"/>
                </a:solidFill>
              </a:rPr>
              <a:t>العوامل المؤثرة في وضع الاتزان</a:t>
            </a:r>
            <a:endParaRPr lang="ar-EG" sz="2800" b="1" dirty="0" smtClean="0">
              <a:solidFill>
                <a:schemeClr val="accent1"/>
              </a:solidFill>
            </a:endParaRPr>
          </a:p>
          <a:p>
            <a:r>
              <a:rPr lang="en-US" sz="2800" dirty="0" smtClean="0"/>
              <a:t> </a:t>
            </a:r>
            <a:r>
              <a:rPr lang="ar-EG" sz="2800" dirty="0" smtClean="0"/>
              <a:t>  </a:t>
            </a:r>
            <a:r>
              <a:rPr lang="ar-SA" sz="2800" dirty="0" smtClean="0"/>
              <a:t>لقد درس العالم الفرنسي لي </a:t>
            </a:r>
            <a:r>
              <a:rPr lang="ar-SA" sz="2800" dirty="0" err="1" smtClean="0"/>
              <a:t>تشاتلييه</a:t>
            </a:r>
            <a:r>
              <a:rPr lang="ar-SA" sz="2800" dirty="0" smtClean="0"/>
              <a:t> عدة أوضاع اتزان لتفاعلات كيميائية وتغيرات طبيعية، وتوصل إلى مبدأ يعرف باسمه، يمكن بوساطته التنبؤ وصفياً بأثر العوامل المختلفة في موضع الاتزان. </a:t>
            </a:r>
            <a:endParaRPr lang="en-US" sz="2800" dirty="0" smtClean="0"/>
          </a:p>
          <a:p>
            <a:r>
              <a:rPr lang="ar-SA" sz="2800" b="1" u="sng" dirty="0" err="1" smtClean="0"/>
              <a:t>وينص</a:t>
            </a:r>
            <a:r>
              <a:rPr lang="ar-SA" sz="2800" b="1" u="sng" dirty="0" smtClean="0"/>
              <a:t> مبدأ لي </a:t>
            </a:r>
            <a:r>
              <a:rPr lang="ar-SA" sz="2800" b="1" u="sng" dirty="0" err="1" smtClean="0"/>
              <a:t>تشاتلييه</a:t>
            </a:r>
            <a:r>
              <a:rPr lang="ar-SA" sz="2800" b="1" u="sng" dirty="0" smtClean="0"/>
              <a:t> على أنه :</a:t>
            </a:r>
            <a:endParaRPr lang="en-US" sz="2800" dirty="0" smtClean="0"/>
          </a:p>
          <a:p>
            <a:r>
              <a:rPr lang="ar-SA" sz="2800" b="1" dirty="0" smtClean="0"/>
              <a:t>    إذا أثر مؤثر ما ( مثل التركيز أو الضغط أو درجة الحرارة ) على تفاعل في حالة الاتزان فإن التفاعل يسير في الاتجاه الذي يقلل فيه من فعل هذا المؤثر</a:t>
            </a:r>
            <a:r>
              <a:rPr lang="ar-SA" sz="2800" dirty="0" smtClean="0"/>
              <a:t> </a:t>
            </a:r>
            <a:r>
              <a:rPr lang="ar-SA" sz="2800" b="1" dirty="0" smtClean="0"/>
              <a:t> بحيث يقلل تأثر التغير إلى أقصى درجة ممكنة</a:t>
            </a:r>
            <a:r>
              <a:rPr lang="en-US" sz="2800" b="1" dirty="0" smtClean="0"/>
              <a:t>.</a:t>
            </a:r>
            <a:endParaRPr lang="en-US" sz="2800" dirty="0" smtClean="0"/>
          </a:p>
          <a:p>
            <a:r>
              <a:rPr lang="en-US" sz="2800" dirty="0" smtClean="0"/>
              <a:t/>
            </a:r>
            <a:br>
              <a:rPr lang="en-US" sz="2800" dirty="0" smtClean="0"/>
            </a:br>
            <a:r>
              <a:rPr lang="ar-SA" sz="2800" b="1" dirty="0" smtClean="0"/>
              <a:t>     إن معرفة تأثير العوامل المختلفة في حالة الاتزان له أهمية بالغة في العمليات الصناعية؛ إذ يساعد على اختيار الظروف المناسبة لتوجيه التفاعل نحو زيادة إنتاج مادة ما. فمثلاً؛ عند إنتاج </a:t>
            </a:r>
            <a:r>
              <a:rPr lang="ar-SA" sz="2800" b="1" dirty="0" err="1" smtClean="0"/>
              <a:t>الأمونيا</a:t>
            </a:r>
            <a:r>
              <a:rPr lang="ar-SA" sz="2800" b="1" dirty="0" smtClean="0"/>
              <a:t> حسب المعادلة</a:t>
            </a:r>
            <a:r>
              <a:rPr lang="ar-EG" sz="2800" b="1" dirty="0" smtClean="0"/>
              <a:t> : </a:t>
            </a:r>
            <a:endParaRPr lang="en-US" sz="2800" dirty="0" smtClean="0"/>
          </a:p>
          <a:p>
            <a:pPr rtl="0"/>
            <a:r>
              <a:rPr lang="en-US" sz="2800" dirty="0" smtClean="0"/>
              <a:t>  </a:t>
            </a:r>
            <a:endParaRPr lang="en-US" sz="2800" dirty="0"/>
          </a:p>
        </p:txBody>
      </p:sp>
      <p:pic>
        <p:nvPicPr>
          <p:cNvPr id="23554" name="Picture 91" descr="http://www.schoolarabia.net/images/modules/chemistry/general_chemistry_im/level5/chemical_kinetics/chemical_equilibrium/18.gif"/>
          <p:cNvPicPr>
            <a:picLocks noChangeAspect="1" noChangeArrowheads="1"/>
          </p:cNvPicPr>
          <p:nvPr/>
        </p:nvPicPr>
        <p:blipFill>
          <a:blip r:embed="rId2"/>
          <a:srcRect/>
          <a:stretch>
            <a:fillRect/>
          </a:stretch>
        </p:blipFill>
        <p:spPr bwMode="auto">
          <a:xfrm>
            <a:off x="642910" y="785795"/>
            <a:ext cx="4143404" cy="357190"/>
          </a:xfrm>
          <a:prstGeom prst="rect">
            <a:avLst/>
          </a:prstGeom>
          <a:noFill/>
          <a:ln w="9525">
            <a:noFill/>
            <a:miter lim="800000"/>
            <a:headEnd/>
            <a:tailEnd/>
          </a:ln>
        </p:spPr>
      </p:pic>
      <p:pic>
        <p:nvPicPr>
          <p:cNvPr id="23555" name="Picture 97" descr="http://www.schoolarabia.net/images/modules/chemistry/general_chemistry_im/level5/chemical_kinetics/chemical_equilibrium/19.gif"/>
          <p:cNvPicPr>
            <a:picLocks noChangeAspect="1" noChangeArrowheads="1"/>
          </p:cNvPicPr>
          <p:nvPr/>
        </p:nvPicPr>
        <p:blipFill>
          <a:blip r:embed="rId3"/>
          <a:srcRect/>
          <a:stretch>
            <a:fillRect/>
          </a:stretch>
        </p:blipFill>
        <p:spPr bwMode="auto">
          <a:xfrm>
            <a:off x="2143108" y="1714488"/>
            <a:ext cx="3143272" cy="544513"/>
          </a:xfrm>
          <a:prstGeom prst="rect">
            <a:avLst/>
          </a:prstGeom>
          <a:noFill/>
          <a:ln w="9525">
            <a:noFill/>
            <a:miter lim="800000"/>
            <a:headEnd/>
            <a:tailEnd/>
          </a:ln>
        </p:spPr>
      </p:pic>
      <p:pic>
        <p:nvPicPr>
          <p:cNvPr id="23556" name="Picture 4" descr="itg01-ch11-215a"/>
          <p:cNvPicPr>
            <a:picLocks noChangeAspect="1" noChangeArrowheads="1"/>
          </p:cNvPicPr>
          <p:nvPr/>
        </p:nvPicPr>
        <p:blipFill>
          <a:blip r:embed="rId4"/>
          <a:srcRect/>
          <a:stretch>
            <a:fillRect/>
          </a:stretch>
        </p:blipFill>
        <p:spPr bwMode="auto">
          <a:xfrm>
            <a:off x="1785918" y="5929330"/>
            <a:ext cx="4071966" cy="52070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225800"/>
          </a:xfrm>
        </p:spPr>
        <p:txBody>
          <a:bodyPr>
            <a:normAutofit fontScale="90000"/>
          </a:bodyPr>
          <a:lstStyle/>
          <a:p>
            <a:pPr algn="r"/>
            <a:r>
              <a:rPr lang="ar-EG" sz="2700" dirty="0" smtClean="0"/>
              <a:t/>
            </a:r>
            <a:br>
              <a:rPr lang="ar-EG" sz="2700" dirty="0" smtClean="0"/>
            </a:br>
            <a:r>
              <a:rPr lang="ar-SA" sz="2700" dirty="0" smtClean="0"/>
              <a:t> يجري الاهتمام بزيادة تركيز</a:t>
            </a:r>
            <a:r>
              <a:rPr lang="en-US" sz="2700" dirty="0" smtClean="0"/>
              <a:t> NH 3 </a:t>
            </a:r>
            <a:r>
              <a:rPr lang="ar-SA" sz="2700" dirty="0" smtClean="0"/>
              <a:t>عند الاتزان؛ فهل يتم ذلك برفع درجة الحرارة أم خفضها؟ وبزيادة الضغط أم خفضه؟ </a:t>
            </a:r>
            <a:r>
              <a:rPr lang="en-US" sz="2700" dirty="0" smtClean="0"/>
              <a:t/>
            </a:r>
            <a:br>
              <a:rPr lang="en-US" sz="2700" dirty="0" smtClean="0"/>
            </a:br>
            <a:r>
              <a:rPr lang="ar-EG" sz="2700" dirty="0" smtClean="0"/>
              <a:t> </a:t>
            </a:r>
            <a:r>
              <a:rPr lang="ar-SA" sz="2700" b="1" dirty="0" smtClean="0"/>
              <a:t>وسنفسر فيما يأتي تأثير العوامل المختلفة في وضع الاتزان بناءً على مبدأ   لي </a:t>
            </a:r>
            <a:r>
              <a:rPr lang="ar-SA" sz="2700" b="1" dirty="0" err="1" smtClean="0"/>
              <a:t>تشاتلييه</a:t>
            </a:r>
            <a:r>
              <a:rPr lang="en-US" sz="2700" b="1" dirty="0" smtClean="0"/>
              <a:t>:</a:t>
            </a:r>
            <a:r>
              <a:rPr lang="ar-SA" sz="2700" b="1" dirty="0" smtClean="0"/>
              <a:t>    </a:t>
            </a:r>
            <a:r>
              <a:rPr lang="en-US" sz="2700" dirty="0" smtClean="0"/>
              <a:t/>
            </a:r>
            <a:br>
              <a:rPr lang="en-US" sz="2700" dirty="0" smtClean="0"/>
            </a:br>
            <a:r>
              <a:rPr lang="ar-EG" sz="3100" b="1" dirty="0" smtClean="0"/>
              <a:t> </a:t>
            </a:r>
            <a:r>
              <a:rPr lang="ar-SA" sz="3100" b="1" dirty="0" smtClean="0">
                <a:solidFill>
                  <a:schemeClr val="accent1"/>
                </a:solidFill>
              </a:rPr>
              <a:t>العوامل المؤثرة على حالة الاتزان</a:t>
            </a:r>
            <a:r>
              <a:rPr lang="ar-EG" sz="3100" b="1" dirty="0" smtClean="0">
                <a:solidFill>
                  <a:schemeClr val="accent1"/>
                </a:solidFill>
              </a:rPr>
              <a:t>:</a:t>
            </a:r>
            <a:r>
              <a:rPr lang="en-US" sz="2700" dirty="0" smtClean="0"/>
              <a:t/>
            </a:r>
            <a:br>
              <a:rPr lang="en-US" sz="2700" dirty="0" smtClean="0"/>
            </a:br>
            <a:r>
              <a:rPr lang="en-US" sz="2700" dirty="0" smtClean="0"/>
              <a:t>-1  </a:t>
            </a:r>
            <a:r>
              <a:rPr lang="ar-SA" sz="2700" dirty="0" smtClean="0"/>
              <a:t>تركيز المواد </a:t>
            </a:r>
            <a:r>
              <a:rPr lang="en-US" sz="2700" dirty="0" smtClean="0"/>
              <a:t> .</a:t>
            </a:r>
            <a:br>
              <a:rPr lang="en-US" sz="2700" dirty="0" smtClean="0"/>
            </a:br>
            <a:r>
              <a:rPr lang="en-US" sz="2700" dirty="0" smtClean="0"/>
              <a:t>2 </a:t>
            </a:r>
            <a:r>
              <a:rPr lang="ar-EG" sz="2700" dirty="0" smtClean="0"/>
              <a:t>– </a:t>
            </a:r>
            <a:r>
              <a:rPr lang="ar-SA" sz="2700" dirty="0" smtClean="0"/>
              <a:t>الضغط </a:t>
            </a:r>
            <a:r>
              <a:rPr lang="en-US" sz="2700" dirty="0" smtClean="0"/>
              <a:t> . </a:t>
            </a:r>
            <a:br>
              <a:rPr lang="en-US" sz="2700" dirty="0" smtClean="0"/>
            </a:br>
            <a:r>
              <a:rPr lang="en-US" sz="3100" dirty="0" smtClean="0"/>
              <a:t>3</a:t>
            </a:r>
            <a:r>
              <a:rPr lang="ar-SA" sz="3100" dirty="0" smtClean="0"/>
              <a:t>-  درجة الحرارة</a:t>
            </a:r>
            <a:r>
              <a:rPr lang="en-US" sz="3100" dirty="0" smtClean="0"/>
              <a:t>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3286124"/>
            <a:ext cx="8229600" cy="2840039"/>
          </a:xfrm>
        </p:spPr>
        <p:txBody>
          <a:bodyPr>
            <a:normAutofit fontScale="85000" lnSpcReduction="10000"/>
          </a:bodyPr>
          <a:lstStyle/>
          <a:p>
            <a:endParaRPr lang="ar-EG" b="1" u="sng" dirty="0" smtClean="0">
              <a:solidFill>
                <a:schemeClr val="accent1"/>
              </a:solidFill>
            </a:endParaRPr>
          </a:p>
          <a:p>
            <a:r>
              <a:rPr lang="ar-SA" b="1" u="sng" dirty="0" smtClean="0">
                <a:solidFill>
                  <a:schemeClr val="accent1"/>
                </a:solidFill>
              </a:rPr>
              <a:t>أولاً</a:t>
            </a:r>
            <a:r>
              <a:rPr lang="ar-SA" b="1" dirty="0" smtClean="0">
                <a:solidFill>
                  <a:schemeClr val="accent1"/>
                </a:solidFill>
              </a:rPr>
              <a:t> : أثر التركيز على حالة الاتزان</a:t>
            </a:r>
            <a:r>
              <a:rPr lang="ar-EG" b="1" dirty="0" smtClean="0">
                <a:solidFill>
                  <a:schemeClr val="accent1"/>
                </a:solidFill>
              </a:rPr>
              <a:t>:</a:t>
            </a:r>
            <a:r>
              <a:rPr lang="ar-SA" b="1" dirty="0" smtClean="0">
                <a:solidFill>
                  <a:schemeClr val="accent1"/>
                </a:solidFill>
              </a:rPr>
              <a:t>                         </a:t>
            </a:r>
            <a:r>
              <a:rPr lang="en-US" b="1" dirty="0" smtClean="0"/>
              <a:t/>
            </a:r>
            <a:br>
              <a:rPr lang="en-US" b="1" dirty="0" smtClean="0"/>
            </a:br>
            <a:r>
              <a:rPr lang="ar-SA" dirty="0" smtClean="0"/>
              <a:t>        وجد عملياً أنه بزيادة تركيز إحدى المواد المتفاعلة فإن التفاعل سيسير في الاتجاه الأصلي نحو تكون المزيد من المواد الناتجة</a:t>
            </a:r>
            <a:r>
              <a:rPr lang="en-US" dirty="0" smtClean="0"/>
              <a:t> . </a:t>
            </a:r>
            <a:r>
              <a:rPr lang="ar-SA" dirty="0" smtClean="0"/>
              <a:t>وعند زيادة تركيز إحدى المواد الناتجة فإن التفاعل يسير في الاتجاه العكسي نحو تكون المزيد من المواد المتفاعلة ، والعكس بالعكس</a:t>
            </a:r>
            <a:r>
              <a:rPr lang="en-US" dirty="0" smtClean="0"/>
              <a:t> .</a:t>
            </a:r>
            <a:br>
              <a:rPr lang="en-US" dirty="0" smtClean="0"/>
            </a:b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82792"/>
          </a:xfrm>
        </p:spPr>
        <p:txBody>
          <a:bodyPr>
            <a:normAutofit fontScale="90000"/>
          </a:bodyPr>
          <a:lstStyle/>
          <a:p>
            <a:pPr algn="r"/>
            <a:r>
              <a:rPr lang="ar-SA" dirty="0" smtClean="0"/>
              <a:t> </a:t>
            </a:r>
            <a:r>
              <a:rPr lang="ar-SA" sz="2700" dirty="0" smtClean="0"/>
              <a:t>وفي كل الحالات تبقى قيمة ثابت الاتزان</a:t>
            </a:r>
            <a:r>
              <a:rPr lang="en-US" sz="2700" dirty="0" smtClean="0"/>
              <a:t> K </a:t>
            </a:r>
            <a:r>
              <a:rPr lang="ar-SA" sz="2700" dirty="0" smtClean="0"/>
              <a:t>ثابتة لا تتغير فتغير التركيز لا يؤثر على قيمة ثابت الاتزان.</a:t>
            </a:r>
            <a:r>
              <a:rPr lang="ar-EG" sz="2700" dirty="0" smtClean="0"/>
              <a:t>               </a:t>
            </a:r>
            <a:r>
              <a:rPr lang="en-US" sz="2700" dirty="0" smtClean="0"/>
              <a:t> .</a:t>
            </a:r>
            <a:br>
              <a:rPr lang="en-US" sz="2700" dirty="0" smtClean="0"/>
            </a:br>
            <a:r>
              <a:rPr lang="ar-SA" sz="2700" dirty="0" smtClean="0"/>
              <a:t>      عند إضافة محلول </a:t>
            </a:r>
            <a:r>
              <a:rPr lang="ar-SA" sz="2700" dirty="0" err="1" smtClean="0"/>
              <a:t>ثيوسيانات</a:t>
            </a:r>
            <a:r>
              <a:rPr lang="ar-SA" sz="2700" dirty="0" smtClean="0"/>
              <a:t> </a:t>
            </a:r>
            <a:r>
              <a:rPr lang="ar-SA" sz="2700" dirty="0" err="1" smtClean="0"/>
              <a:t>البوتاسيوم</a:t>
            </a:r>
            <a:r>
              <a:rPr lang="ar-SA" sz="2700" dirty="0" smtClean="0"/>
              <a:t> إلى محلول </a:t>
            </a:r>
            <a:r>
              <a:rPr lang="ar-SA" sz="2700" dirty="0" err="1" smtClean="0"/>
              <a:t>كلوريد</a:t>
            </a:r>
            <a:r>
              <a:rPr lang="ar-SA" sz="2700" dirty="0" smtClean="0"/>
              <a:t> الحديد</a:t>
            </a:r>
            <a:r>
              <a:rPr lang="en-US" sz="2700" dirty="0" smtClean="0"/>
              <a:t> (III) </a:t>
            </a:r>
            <a:r>
              <a:rPr lang="ar-SA" sz="2700" dirty="0" smtClean="0"/>
              <a:t>يتلون المزيج باللون الأحمر، وبمرور بعض الوقت تثبت شدة لون المحلول نظراً لوصول التفاعل إلى وضع الاتزان</a:t>
            </a:r>
            <a:r>
              <a:rPr lang="en-US" sz="2700" dirty="0" smtClean="0"/>
              <a:t>:</a:t>
            </a:r>
            <a:endParaRPr lang="ar-EG" sz="2700" dirty="0"/>
          </a:p>
        </p:txBody>
      </p:sp>
      <p:sp>
        <p:nvSpPr>
          <p:cNvPr id="3" name="عنصر نائب للمحتوى 2"/>
          <p:cNvSpPr>
            <a:spLocks noGrp="1"/>
          </p:cNvSpPr>
          <p:nvPr>
            <p:ph idx="1"/>
          </p:nvPr>
        </p:nvSpPr>
        <p:spPr>
          <a:xfrm>
            <a:off x="457200" y="2357430"/>
            <a:ext cx="8229600" cy="4357718"/>
          </a:xfrm>
        </p:spPr>
        <p:txBody>
          <a:bodyPr>
            <a:normAutofit fontScale="92500" lnSpcReduction="20000"/>
          </a:bodyPr>
          <a:lstStyle/>
          <a:p>
            <a:endParaRPr lang="ar-EG" dirty="0" smtClean="0"/>
          </a:p>
          <a:p>
            <a:endParaRPr lang="ar-EG" b="1" dirty="0" smtClean="0"/>
          </a:p>
          <a:p>
            <a:r>
              <a:rPr lang="ar-SA" sz="2400" b="1" dirty="0" smtClean="0"/>
              <a:t>والآن ادرس الاتزان الآتي الذي تمثله المعادلة</a:t>
            </a:r>
            <a:r>
              <a:rPr lang="ar-EG" sz="2400" b="1" dirty="0" smtClean="0"/>
              <a:t>  :</a:t>
            </a:r>
          </a:p>
          <a:p>
            <a:endParaRPr lang="ar-EG" sz="2400" b="1" dirty="0" smtClean="0"/>
          </a:p>
          <a:p>
            <a:endParaRPr lang="ar-EG" sz="2400" b="1" dirty="0" smtClean="0"/>
          </a:p>
          <a:p>
            <a:r>
              <a:rPr lang="ar-SA" sz="2400" dirty="0" smtClean="0"/>
              <a:t> </a:t>
            </a:r>
            <a:endParaRPr lang="ar-EG" sz="2400" dirty="0" smtClean="0"/>
          </a:p>
          <a:p>
            <a:endParaRPr lang="ar-EG" sz="2400" dirty="0" smtClean="0"/>
          </a:p>
          <a:p>
            <a:r>
              <a:rPr lang="ar-SA" sz="2400" dirty="0" smtClean="0"/>
              <a:t>ويمكن تفسير هذا الأثر وفق مبدأ </a:t>
            </a:r>
            <a:r>
              <a:rPr lang="ar-SA" sz="2400" dirty="0" err="1" smtClean="0"/>
              <a:t>لوشاتلييه</a:t>
            </a:r>
            <a:r>
              <a:rPr lang="ar-SA" sz="2400" dirty="0" smtClean="0"/>
              <a:t> على اعتبار أن زيادة تركيز </a:t>
            </a:r>
            <a:r>
              <a:rPr lang="ar-SA" sz="2400" dirty="0" err="1" smtClean="0"/>
              <a:t>احدى</a:t>
            </a:r>
            <a:r>
              <a:rPr lang="ar-SA" sz="2400" dirty="0" smtClean="0"/>
              <a:t> المواد المتفاعلة ( مثلاً ) يؤدي إلى اختلال الاتزان فيكون هذا هو المؤثر ولكي يحافظ التفاعل على حالة الاتزان فإنه سيعتريه تغير في الاتجاه الذي يقلل من فعل هذا المؤثر وهو هنا بسير التفاعل في الاتجاه </a:t>
            </a:r>
            <a:r>
              <a:rPr lang="ar-SA" sz="2400" dirty="0" err="1" smtClean="0"/>
              <a:t>الاصلي</a:t>
            </a:r>
            <a:r>
              <a:rPr lang="ar-SA" sz="2400" dirty="0" smtClean="0"/>
              <a:t> . فالكمية المضافة من المادة المتفاعلة ستتوزع في طرفي المعادلة ( جزء يبقى متفاعلات وجزء يتحول لنواتج ) ليصل التفاعل إلى حالة اتزان جديدة تبقى فيها قيمة ثابت الاتزان للتفاعل ثابتة لا تتغير</a:t>
            </a:r>
            <a:r>
              <a:rPr lang="en-US" sz="2400" dirty="0" smtClean="0"/>
              <a:t> .</a:t>
            </a:r>
            <a:endParaRPr lang="ar-EG" sz="2400" dirty="0" smtClean="0"/>
          </a:p>
          <a:p>
            <a:endParaRPr lang="ar-EG" dirty="0"/>
          </a:p>
        </p:txBody>
      </p:sp>
      <p:pic>
        <p:nvPicPr>
          <p:cNvPr id="24578" name="Picture 2" descr="itg01-ch11-215b"/>
          <p:cNvPicPr>
            <a:picLocks noChangeAspect="1" noChangeArrowheads="1"/>
          </p:cNvPicPr>
          <p:nvPr/>
        </p:nvPicPr>
        <p:blipFill>
          <a:blip r:embed="rId2"/>
          <a:srcRect/>
          <a:stretch>
            <a:fillRect/>
          </a:stretch>
        </p:blipFill>
        <p:spPr bwMode="auto">
          <a:xfrm>
            <a:off x="1000100" y="2500306"/>
            <a:ext cx="5929354" cy="676275"/>
          </a:xfrm>
          <a:prstGeom prst="rect">
            <a:avLst/>
          </a:prstGeom>
          <a:noFill/>
          <a:ln w="9525">
            <a:noFill/>
            <a:miter lim="800000"/>
            <a:headEnd/>
            <a:tailEnd/>
          </a:ln>
        </p:spPr>
      </p:pic>
      <p:pic>
        <p:nvPicPr>
          <p:cNvPr id="24579" name="Picture 3" descr="itg01-ch11-216a"/>
          <p:cNvPicPr>
            <a:picLocks noChangeAspect="1" noChangeArrowheads="1"/>
          </p:cNvPicPr>
          <p:nvPr/>
        </p:nvPicPr>
        <p:blipFill>
          <a:blip r:embed="rId3"/>
          <a:srcRect/>
          <a:stretch>
            <a:fillRect/>
          </a:stretch>
        </p:blipFill>
        <p:spPr bwMode="auto">
          <a:xfrm>
            <a:off x="1000100" y="4143380"/>
            <a:ext cx="5286412" cy="35719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r"/>
            <a:r>
              <a:rPr lang="ar-EG" b="1" u="sng" dirty="0" smtClean="0"/>
              <a:t/>
            </a:r>
            <a:br>
              <a:rPr lang="ar-EG" b="1" u="sng" dirty="0" smtClean="0"/>
            </a:br>
            <a:r>
              <a:rPr lang="ar-SA" sz="3600" b="1" u="sng" dirty="0" smtClean="0">
                <a:solidFill>
                  <a:schemeClr val="accent1"/>
                </a:solidFill>
              </a:rPr>
              <a:t>ثانياً</a:t>
            </a:r>
            <a:r>
              <a:rPr lang="ar-SA" sz="3600" b="1" dirty="0" smtClean="0">
                <a:solidFill>
                  <a:schemeClr val="accent1"/>
                </a:solidFill>
              </a:rPr>
              <a:t> : أثر الضغط على حالة الاتزان</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000108"/>
            <a:ext cx="8229600" cy="5643602"/>
          </a:xfrm>
        </p:spPr>
        <p:txBody>
          <a:bodyPr>
            <a:normAutofit fontScale="92500" lnSpcReduction="20000"/>
          </a:bodyPr>
          <a:lstStyle/>
          <a:p>
            <a:pPr rtl="0"/>
            <a:r>
              <a:rPr lang="en-US" dirty="0" smtClean="0"/>
              <a:t>  </a:t>
            </a:r>
            <a:r>
              <a:rPr lang="ar-SA" dirty="0" smtClean="0"/>
              <a:t>يتناسب ضغط الغاز (عند درجة حرارة معينة) طردياً مع تركيز جزيئاته، ويعتمد ضغط الغاز على عدد الجزيئات وليس على نوع الغاز؛- فالضغط الناتج من (1) مول من غاز</a:t>
            </a:r>
            <a:r>
              <a:rPr lang="en-US" dirty="0" smtClean="0"/>
              <a:t> H 2 </a:t>
            </a:r>
            <a:r>
              <a:rPr lang="ar-SA" dirty="0" smtClean="0"/>
              <a:t>يساوي الضغط الناتج من (1) مول من غاز</a:t>
            </a:r>
            <a:r>
              <a:rPr lang="en-US" dirty="0" smtClean="0"/>
              <a:t> CO 2 </a:t>
            </a:r>
            <a:r>
              <a:rPr lang="ar-SA" dirty="0" smtClean="0"/>
              <a:t>أو من (1) مول من أي غاز آخر عند درجة الحرارة نفسها</a:t>
            </a:r>
            <a:r>
              <a:rPr lang="en-US" dirty="0" smtClean="0"/>
              <a:t>.</a:t>
            </a:r>
            <a:br>
              <a:rPr lang="en-US" dirty="0" smtClean="0"/>
            </a:br>
            <a:r>
              <a:rPr lang="ar-SA" dirty="0" smtClean="0"/>
              <a:t> </a:t>
            </a:r>
            <a:endParaRPr lang="en-US" dirty="0" smtClean="0"/>
          </a:p>
          <a:p>
            <a:pPr rtl="0"/>
            <a:r>
              <a:rPr lang="ar-SA" dirty="0" smtClean="0"/>
              <a:t>يقتصر أثر الضغط في التفاعلات المتزنة على التفاعلات الغازية فقط ووجد عملياً أن </a:t>
            </a:r>
            <a:r>
              <a:rPr lang="ar-SA" dirty="0" err="1" smtClean="0"/>
              <a:t>أثرالضغط</a:t>
            </a:r>
            <a:r>
              <a:rPr lang="ar-SA" dirty="0" smtClean="0"/>
              <a:t> على حالة الاتزان يتوقف على نوع التفاعل من حيث تساوي عدد </a:t>
            </a:r>
            <a:r>
              <a:rPr lang="ar-SA" dirty="0" err="1" smtClean="0"/>
              <a:t>مولات</a:t>
            </a:r>
            <a:r>
              <a:rPr lang="ar-SA" dirty="0" smtClean="0"/>
              <a:t> المواد في طرفي المعادلة أو عدم تساويها ، ففي التفاعلات التي يكون فيها عدد </a:t>
            </a:r>
            <a:r>
              <a:rPr lang="ar-SA" dirty="0" err="1" smtClean="0"/>
              <a:t>مولات</a:t>
            </a:r>
            <a:r>
              <a:rPr lang="ar-SA" dirty="0" smtClean="0"/>
              <a:t> المواد المتفاعلة يساوي عدد </a:t>
            </a:r>
            <a:r>
              <a:rPr lang="ar-SA" dirty="0" err="1" smtClean="0"/>
              <a:t>مولات</a:t>
            </a:r>
            <a:r>
              <a:rPr lang="ar-SA" dirty="0" smtClean="0"/>
              <a:t> المواد الناتجة وجد أن تغير الضغط لا يؤثر على حالة </a:t>
            </a:r>
            <a:r>
              <a:rPr lang="en-US" dirty="0" smtClean="0"/>
              <a:t>  </a:t>
            </a:r>
            <a:r>
              <a:rPr lang="ar-SA" dirty="0" smtClean="0"/>
              <a:t>الاتزان ولا على قيمة ثابت الاتزان</a:t>
            </a:r>
            <a:r>
              <a:rPr lang="en-US" dirty="0" smtClean="0"/>
              <a:t> K </a:t>
            </a:r>
            <a:r>
              <a:rPr lang="ar-SA" dirty="0" smtClean="0"/>
              <a:t>  بالطبع </a:t>
            </a:r>
            <a:r>
              <a:rPr lang="en-US" dirty="0" smtClean="0"/>
              <a:t/>
            </a:r>
            <a:br>
              <a:rPr lang="en-US" dirty="0" smtClean="0"/>
            </a:br>
            <a:endParaRPr lang="ar-EG" dirty="0"/>
          </a:p>
        </p:txBody>
      </p:sp>
      <p:pic>
        <p:nvPicPr>
          <p:cNvPr id="25602" name="Picture 2" descr="itg01-ch11-219a"/>
          <p:cNvPicPr>
            <a:picLocks noChangeAspect="1" noChangeArrowheads="1"/>
          </p:cNvPicPr>
          <p:nvPr/>
        </p:nvPicPr>
        <p:blipFill>
          <a:blip r:embed="rId2"/>
          <a:srcRect/>
          <a:stretch>
            <a:fillRect/>
          </a:stretch>
        </p:blipFill>
        <p:spPr bwMode="auto">
          <a:xfrm>
            <a:off x="1857356" y="5857892"/>
            <a:ext cx="3786214" cy="52070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82792"/>
          </a:xfrm>
        </p:spPr>
        <p:txBody>
          <a:bodyPr/>
          <a:lstStyle/>
          <a:p>
            <a:endParaRPr lang="ar-EG" dirty="0"/>
          </a:p>
        </p:txBody>
      </p:sp>
      <p:sp>
        <p:nvSpPr>
          <p:cNvPr id="3" name="عنصر نائب للمحتوى 2"/>
          <p:cNvSpPr>
            <a:spLocks noGrp="1"/>
          </p:cNvSpPr>
          <p:nvPr>
            <p:ph idx="1"/>
          </p:nvPr>
        </p:nvSpPr>
        <p:spPr>
          <a:xfrm>
            <a:off x="457200" y="2500306"/>
            <a:ext cx="8229600" cy="3929090"/>
          </a:xfrm>
        </p:spPr>
        <p:txBody>
          <a:bodyPr>
            <a:normAutofit fontScale="85000" lnSpcReduction="20000"/>
          </a:bodyPr>
          <a:lstStyle/>
          <a:p>
            <a:r>
              <a:rPr lang="ar-EG" dirty="0" smtClean="0"/>
              <a:t> </a:t>
            </a:r>
            <a:r>
              <a:rPr lang="ar-SA" dirty="0" smtClean="0"/>
              <a:t>أما بالنسبة للتفاعلات التي تختلف فيها عدد </a:t>
            </a:r>
            <a:r>
              <a:rPr lang="ar-SA" dirty="0" err="1" smtClean="0"/>
              <a:t>مولات</a:t>
            </a:r>
            <a:r>
              <a:rPr lang="ar-SA" dirty="0" smtClean="0"/>
              <a:t> المواد في طرفي المعادلة فوجد أنه بزيادة الضغط ( زيادة الضغط على النظام بالكامل ) فإن التفاعل يتجه نحو الطرف الذي يكون فيه عدد </a:t>
            </a:r>
            <a:r>
              <a:rPr lang="ar-SA" dirty="0" err="1" smtClean="0"/>
              <a:t>مولات</a:t>
            </a:r>
            <a:r>
              <a:rPr lang="ar-SA" dirty="0" smtClean="0"/>
              <a:t> المواد أقل ، وبنقص الضغط يتجه التفاعل نحو عدد </a:t>
            </a:r>
            <a:r>
              <a:rPr lang="ar-SA" dirty="0" err="1" smtClean="0"/>
              <a:t>المولات</a:t>
            </a:r>
            <a:r>
              <a:rPr lang="ar-SA" dirty="0" smtClean="0"/>
              <a:t> الأكثر ولا تتأثر هنا قيمة ثابت الاتزان</a:t>
            </a:r>
            <a:r>
              <a:rPr lang="ar-EG" dirty="0" smtClean="0"/>
              <a:t>  .</a:t>
            </a:r>
            <a:r>
              <a:rPr lang="en-US" dirty="0" smtClean="0"/>
              <a:t> K  </a:t>
            </a:r>
            <a:br>
              <a:rPr lang="en-US" dirty="0" smtClean="0"/>
            </a:br>
            <a:r>
              <a:rPr lang="en-US" dirty="0" smtClean="0"/>
              <a:t/>
            </a:r>
            <a:br>
              <a:rPr lang="en-US" dirty="0" smtClean="0"/>
            </a:br>
            <a:r>
              <a:rPr lang="ar-EG" dirty="0" smtClean="0"/>
              <a:t>    </a:t>
            </a:r>
            <a:r>
              <a:rPr lang="ar-SA" dirty="0" smtClean="0"/>
              <a:t>ويمكن تفسير هذا الأثر من خلال مبدأ </a:t>
            </a:r>
            <a:r>
              <a:rPr lang="ar-SA" dirty="0" err="1" smtClean="0"/>
              <a:t>لوشاتلييه</a:t>
            </a:r>
            <a:r>
              <a:rPr lang="ar-SA" dirty="0" smtClean="0"/>
              <a:t> على أساس أنه عند زيادة الضغط ( على التفاعل بالكامل ) فإن الضغط </a:t>
            </a:r>
            <a:r>
              <a:rPr lang="ar-SA" dirty="0" err="1" smtClean="0"/>
              <a:t>الناشيء</a:t>
            </a:r>
            <a:r>
              <a:rPr lang="ar-SA" dirty="0" smtClean="0"/>
              <a:t> عن المواد</a:t>
            </a:r>
            <a:r>
              <a:rPr lang="ar-EG" dirty="0" smtClean="0"/>
              <a:t>  </a:t>
            </a:r>
            <a:r>
              <a:rPr lang="ar-SA" dirty="0" smtClean="0"/>
              <a:t> ( المتفاعلة أو </a:t>
            </a:r>
            <a:r>
              <a:rPr lang="ar-SA" dirty="0" err="1" smtClean="0"/>
              <a:t>الناتجه</a:t>
            </a:r>
            <a:r>
              <a:rPr lang="ar-SA" dirty="0" smtClean="0"/>
              <a:t> ) ذات عدد </a:t>
            </a:r>
            <a:r>
              <a:rPr lang="ar-SA" dirty="0" err="1" smtClean="0"/>
              <a:t>المولات</a:t>
            </a:r>
            <a:r>
              <a:rPr lang="ar-SA" dirty="0" smtClean="0"/>
              <a:t> الأكثر سيكون أكبر </a:t>
            </a:r>
            <a:r>
              <a:rPr lang="ar-EG" dirty="0" smtClean="0"/>
              <a:t>    </a:t>
            </a:r>
            <a:r>
              <a:rPr lang="ar-SA" dirty="0" smtClean="0"/>
              <a:t>( تذكر أن الضغط الجزئي للغازات يعتمد على عدد الجسيمات وليس نوعها ) فيكون هذا المؤثر ومن ثم فإن رد الفعل للتقليل من هذا المؤثر</a:t>
            </a:r>
            <a:endParaRPr lang="ar-EG" dirty="0"/>
          </a:p>
        </p:txBody>
      </p:sp>
      <p:pic>
        <p:nvPicPr>
          <p:cNvPr id="26626" name="Picture 2" descr="itg01-ch11-219"/>
          <p:cNvPicPr>
            <a:picLocks noChangeAspect="1" noChangeArrowheads="1"/>
          </p:cNvPicPr>
          <p:nvPr/>
        </p:nvPicPr>
        <p:blipFill>
          <a:blip r:embed="rId2"/>
          <a:srcRect/>
          <a:stretch>
            <a:fillRect/>
          </a:stretch>
        </p:blipFill>
        <p:spPr bwMode="auto">
          <a:xfrm>
            <a:off x="3000364" y="285728"/>
            <a:ext cx="3357586" cy="207170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2400" dirty="0" smtClean="0"/>
              <a:t>فإن التفاعل سيتجه نحو الطرف الذي تكون فيه عدد </a:t>
            </a:r>
            <a:r>
              <a:rPr lang="ar-SA" sz="2400" dirty="0" err="1" smtClean="0"/>
              <a:t>المولات</a:t>
            </a:r>
            <a:r>
              <a:rPr lang="ar-SA" sz="2400" dirty="0" smtClean="0"/>
              <a:t> أقل ليصل </a:t>
            </a:r>
            <a:r>
              <a:rPr lang="en-US" sz="2400" dirty="0" smtClean="0"/>
              <a:t/>
            </a:r>
            <a:br>
              <a:rPr lang="en-US" sz="2400" dirty="0" smtClean="0"/>
            </a:br>
            <a:r>
              <a:rPr lang="ar-SA" sz="2400" dirty="0" smtClean="0"/>
              <a:t>التفاعل إلى حالة اتزان جديدة تكون عندها قيمة ثابت الاتزان</a:t>
            </a:r>
            <a:r>
              <a:rPr lang="en-US" sz="2400" dirty="0" smtClean="0"/>
              <a:t> K </a:t>
            </a:r>
            <a:r>
              <a:rPr lang="ar-SA" sz="2400" dirty="0" smtClean="0"/>
              <a:t>مساوية لقيمة ثابت الاتزان قبل زيادة الضغط أي أن قيمة ثابت الاتزان لا تتغير بتغير الضغط </a:t>
            </a:r>
            <a:endParaRPr lang="en-US" sz="2400" dirty="0" smtClean="0"/>
          </a:p>
        </p:txBody>
      </p:sp>
      <p:sp>
        <p:nvSpPr>
          <p:cNvPr id="3" name="عنصر نائب للمحتوى 2"/>
          <p:cNvSpPr>
            <a:spLocks noGrp="1"/>
          </p:cNvSpPr>
          <p:nvPr>
            <p:ph idx="1"/>
          </p:nvPr>
        </p:nvSpPr>
        <p:spPr>
          <a:xfrm>
            <a:off x="457200" y="1600200"/>
            <a:ext cx="8229600" cy="4972072"/>
          </a:xfrm>
        </p:spPr>
        <p:txBody>
          <a:bodyPr>
            <a:normAutofit fontScale="85000" lnSpcReduction="20000"/>
          </a:bodyPr>
          <a:lstStyle/>
          <a:p>
            <a:pPr rtl="0"/>
            <a:r>
              <a:rPr lang="ar-SA" b="1" u="sng" dirty="0" smtClean="0">
                <a:solidFill>
                  <a:schemeClr val="accent1"/>
                </a:solidFill>
              </a:rPr>
              <a:t>ثالثاً </a:t>
            </a:r>
            <a:r>
              <a:rPr lang="ar-SA" b="1" dirty="0" smtClean="0">
                <a:solidFill>
                  <a:schemeClr val="accent1"/>
                </a:solidFill>
              </a:rPr>
              <a:t>: أثر درجة الحرارة على حالة الاتزان </a:t>
            </a:r>
            <a:endParaRPr lang="en-US" dirty="0" smtClean="0">
              <a:solidFill>
                <a:schemeClr val="accent1"/>
              </a:solidFill>
            </a:endParaRPr>
          </a:p>
          <a:p>
            <a:pPr rtl="0"/>
            <a:r>
              <a:rPr lang="ar-EG" dirty="0" smtClean="0"/>
              <a:t>      </a:t>
            </a:r>
            <a:r>
              <a:rPr lang="ar-SA" dirty="0" smtClean="0"/>
              <a:t>يتوقف أثر درجة الحرارة في التفاعلات المتزنة على نوع التفاعل من حيث المحتوى الحراري ففي التفاعلات الماصة للحرارة وجد عملياً أن ارتفاع درجة الحرارة في التفاعل المتزن تجعل التفاعل يسير في الاتجاه الأصلي نحو تكوين المزيد من المواد الناتجة ( على حساب المواد المتفاعلة ) بمعنى أنه في هذه الحالة سيزداد تركيز المواد الناتجة</a:t>
            </a:r>
            <a:r>
              <a:rPr lang="ar-EG" dirty="0" smtClean="0"/>
              <a:t>          </a:t>
            </a:r>
            <a:r>
              <a:rPr lang="ar-SA" dirty="0" smtClean="0"/>
              <a:t>( الموجودة في بسط قانون الاتزان ) ويقل تركيز المواد المتفاعلة          ( الموجودة في المقام ) </a:t>
            </a:r>
            <a:endParaRPr lang="en-US" dirty="0" smtClean="0"/>
          </a:p>
          <a:p>
            <a:pPr rtl="0"/>
            <a:r>
              <a:rPr lang="ar-SA" dirty="0" smtClean="0"/>
              <a:t>    لذلك نجد أن قيمة ثابت الاتزان تزداد بارتفاع درجة الحرارة في التفاعلات الماصة للحرارة ، والعكس صحيح بخفض درجة الحرارة </a:t>
            </a:r>
            <a:endParaRPr lang="en-US" dirty="0" smtClean="0"/>
          </a:p>
          <a:p>
            <a:pPr rtl="0"/>
            <a:r>
              <a:rPr lang="ar-SA" dirty="0" smtClean="0"/>
              <a:t>تعلم أن التفاعلات الكيميائية قد تكون ماصة للحرارة أو طاردة لها. وعند تمثيل التفاعل الماص للحرارة تظهر الحرارة الممتصة إلى جانب المواد المتفاعلة</a:t>
            </a:r>
            <a:endParaRPr lang="en-US" dirty="0" smtClean="0"/>
          </a:p>
          <a:p>
            <a:endParaRPr lang="ar-EG" dirty="0"/>
          </a:p>
        </p:txBody>
      </p:sp>
      <p:pic>
        <p:nvPicPr>
          <p:cNvPr id="27650" name="Picture 2" descr="itg01-ch11-217e"/>
          <p:cNvPicPr>
            <a:picLocks noChangeAspect="1" noChangeArrowheads="1"/>
          </p:cNvPicPr>
          <p:nvPr/>
        </p:nvPicPr>
        <p:blipFill>
          <a:blip r:embed="rId2"/>
          <a:srcRect/>
          <a:stretch>
            <a:fillRect/>
          </a:stretch>
        </p:blipFill>
        <p:spPr bwMode="auto">
          <a:xfrm>
            <a:off x="1571604" y="5929330"/>
            <a:ext cx="4572032" cy="57150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229600" cy="725470"/>
          </a:xfrm>
        </p:spPr>
        <p:txBody>
          <a:bodyPr>
            <a:normAutofit/>
          </a:bodyPr>
          <a:lstStyle/>
          <a:p>
            <a:pPr algn="r"/>
            <a:r>
              <a:rPr lang="ar-SA" sz="3200" dirty="0" smtClean="0"/>
              <a:t> وفي التفاعل الطارد للحرارة تظهر إلى جانب المواد الناتجة</a:t>
            </a:r>
            <a:endParaRPr lang="ar-EG" sz="3200" dirty="0"/>
          </a:p>
        </p:txBody>
      </p:sp>
      <p:sp>
        <p:nvSpPr>
          <p:cNvPr id="3" name="عنصر نائب للمحتوى 2"/>
          <p:cNvSpPr>
            <a:spLocks noGrp="1"/>
          </p:cNvSpPr>
          <p:nvPr>
            <p:ph idx="1"/>
          </p:nvPr>
        </p:nvSpPr>
        <p:spPr>
          <a:xfrm>
            <a:off x="457200" y="928670"/>
            <a:ext cx="8229600" cy="5197493"/>
          </a:xfrm>
        </p:spPr>
        <p:txBody>
          <a:bodyPr>
            <a:normAutofit/>
          </a:bodyPr>
          <a:lstStyle/>
          <a:p>
            <a:endParaRPr lang="en-US" dirty="0" smtClean="0"/>
          </a:p>
          <a:p>
            <a:pPr rtl="0"/>
            <a:r>
              <a:rPr lang="en-US" dirty="0" smtClean="0"/>
              <a:t> </a:t>
            </a:r>
            <a:r>
              <a:rPr lang="ar-SA" sz="2400" dirty="0" smtClean="0"/>
              <a:t>يمتص الحرارة حتى يتحد</a:t>
            </a:r>
            <a:r>
              <a:rPr lang="en-US" sz="2400" dirty="0" smtClean="0"/>
              <a:t> (            )</a:t>
            </a:r>
            <a:r>
              <a:rPr lang="ar-SA" sz="2600" dirty="0" smtClean="0"/>
              <a:t>تلاحظ أن التفاعل في الاتجاه الأمامي النتروجين والأكسجين لتكوين أكسيد النتروجين </a:t>
            </a:r>
            <a:r>
              <a:rPr lang="en-US" sz="2600" dirty="0" smtClean="0"/>
              <a:t> (II)</a:t>
            </a:r>
            <a:r>
              <a:rPr lang="ar-SA" sz="2600" dirty="0" smtClean="0"/>
              <a:t>،</a:t>
            </a:r>
            <a:endParaRPr lang="en-US" sz="2600" dirty="0" smtClean="0"/>
          </a:p>
          <a:p>
            <a:pPr rtl="0"/>
            <a:r>
              <a:rPr lang="en-US" sz="2600" dirty="0" smtClean="0"/>
              <a:t> NO </a:t>
            </a:r>
            <a:r>
              <a:rPr lang="ar-SA" sz="2600" dirty="0" smtClean="0"/>
              <a:t> وفي التفاعل العكسي تنطلق الحرارة عند تفكك</a:t>
            </a:r>
            <a:endParaRPr lang="en-US" sz="2600" dirty="0" smtClean="0"/>
          </a:p>
          <a:p>
            <a:pPr rtl="0"/>
            <a:r>
              <a:rPr lang="ar-SA" sz="2600" dirty="0" smtClean="0"/>
              <a:t>وفي التفاعلات الطاردة للحرارة وجد عملياً أن ارتفاع درجة الحرارة في التفاعل المتزن تجعل التفاعل يسير في الاتجاه العكسي نحو تكون المزيد من المواد المتفاعلة ( على حساب المواد الناتجة ) بمعنى أنه في هذه الحالة سيزداد تركيز المواد المتفاعلة ( الموجودة في مقام قانون الاتزان ) ويقل </a:t>
            </a:r>
            <a:endParaRPr lang="ar-EG" sz="2600" dirty="0" smtClean="0"/>
          </a:p>
          <a:p>
            <a:pPr rtl="0"/>
            <a:r>
              <a:rPr lang="en-US" sz="2600" dirty="0" smtClean="0"/>
              <a:t>      </a:t>
            </a:r>
            <a:r>
              <a:rPr lang="ar-SA" sz="2600" dirty="0" smtClean="0"/>
              <a:t>تركيز المواد الناتجة ( الموجودة في البسط )</a:t>
            </a:r>
            <a:endParaRPr lang="en-US" sz="2600" dirty="0" smtClean="0"/>
          </a:p>
          <a:p>
            <a:endParaRPr lang="ar-EG" sz="2600" i="1" dirty="0"/>
          </a:p>
        </p:txBody>
      </p:sp>
      <p:pic>
        <p:nvPicPr>
          <p:cNvPr id="28674" name="Picture 2" descr="itg01-ch11-217f"/>
          <p:cNvPicPr>
            <a:picLocks noChangeAspect="1" noChangeArrowheads="1"/>
          </p:cNvPicPr>
          <p:nvPr/>
        </p:nvPicPr>
        <p:blipFill>
          <a:blip r:embed="rId2"/>
          <a:srcRect/>
          <a:stretch>
            <a:fillRect/>
          </a:stretch>
        </p:blipFill>
        <p:spPr bwMode="auto">
          <a:xfrm>
            <a:off x="1357290" y="1142984"/>
            <a:ext cx="4214842" cy="428628"/>
          </a:xfrm>
          <a:prstGeom prst="rect">
            <a:avLst/>
          </a:prstGeom>
          <a:noFill/>
          <a:ln w="9525">
            <a:noFill/>
            <a:miter lim="800000"/>
            <a:headEnd/>
            <a:tailEnd/>
          </a:ln>
        </p:spPr>
      </p:pic>
      <p:pic>
        <p:nvPicPr>
          <p:cNvPr id="28675" name="Picture 3" descr="itg02-phy213-35v"/>
          <p:cNvPicPr>
            <a:picLocks noChangeAspect="1" noChangeArrowheads="1"/>
          </p:cNvPicPr>
          <p:nvPr/>
        </p:nvPicPr>
        <p:blipFill>
          <a:blip r:embed="rId3"/>
          <a:srcRect/>
          <a:stretch>
            <a:fillRect/>
          </a:stretch>
        </p:blipFill>
        <p:spPr bwMode="auto">
          <a:xfrm flipV="1">
            <a:off x="4000496" y="1785926"/>
            <a:ext cx="476250" cy="21431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511552"/>
          </a:xfrm>
        </p:spPr>
        <p:txBody>
          <a:bodyPr>
            <a:normAutofit/>
          </a:bodyPr>
          <a:lstStyle/>
          <a:p>
            <a:pPr algn="r"/>
            <a:r>
              <a:rPr lang="ar-SA" dirty="0" smtClean="0"/>
              <a:t> </a:t>
            </a:r>
            <a:r>
              <a:rPr lang="ar-SA" sz="2200" i="1" dirty="0" smtClean="0"/>
              <a:t>لذلك</a:t>
            </a:r>
            <a:r>
              <a:rPr lang="ar-SA" sz="2200" dirty="0" smtClean="0"/>
              <a:t> نجد أن قيمة ثابت الاتزان تقل بارتفاع درجة الحرارة في التفاعلات الطاردة للحرارة ، والعكس صحيح بخفض درجة الحرارة</a:t>
            </a:r>
            <a:r>
              <a:rPr lang="en-US" sz="2200" dirty="0" smtClean="0"/>
              <a:t> .</a:t>
            </a:r>
            <a:br>
              <a:rPr lang="en-US" sz="2200" dirty="0" smtClean="0"/>
            </a:br>
            <a:r>
              <a:rPr lang="ar-SA" sz="2200" dirty="0" smtClean="0"/>
              <a:t>     ويمكن تفسير أثر الحرارة على حالة الاتزان وفق مبدأ </a:t>
            </a:r>
            <a:r>
              <a:rPr lang="ar-SA" sz="2200" dirty="0" err="1" smtClean="0"/>
              <a:t>لوشاتلليه</a:t>
            </a:r>
            <a:r>
              <a:rPr lang="ar-SA" sz="2200" dirty="0" smtClean="0"/>
              <a:t> على افتراض أننا يمكن اعتبار الحرارة في التفاعلات الماصة للحرارة وكأنها مادة متفاعلة فعندما نرفع درجة الحرارة نكون كأننا أضفنا كمية من المادة المتفاعلة للتفاعل فيكون رد فعل التفاعل للتقليل من هذا المؤثر هو اتجاه التفاعل في الاتجاه الأصلي . والشيء نفسه يحدث في التفاعلات </a:t>
            </a:r>
            <a:r>
              <a:rPr lang="ar-SA" sz="2200" dirty="0" err="1" smtClean="0"/>
              <a:t>الطارة</a:t>
            </a:r>
            <a:r>
              <a:rPr lang="ar-SA" sz="2200" dirty="0" smtClean="0"/>
              <a:t> للحرارة فيمكن اعتبار الحرارة هنا وكأنها مادة ناتجة</a:t>
            </a:r>
            <a:r>
              <a:rPr lang="en-US" sz="2200" dirty="0" smtClean="0"/>
              <a:t> .</a:t>
            </a:r>
            <a:br>
              <a:rPr lang="en-US" sz="2200" dirty="0" smtClean="0"/>
            </a:br>
            <a:endParaRPr lang="ar-EG" sz="2200" dirty="0"/>
          </a:p>
        </p:txBody>
      </p:sp>
      <p:sp>
        <p:nvSpPr>
          <p:cNvPr id="3" name="عنصر نائب للمحتوى 2"/>
          <p:cNvSpPr>
            <a:spLocks noGrp="1"/>
          </p:cNvSpPr>
          <p:nvPr>
            <p:ph idx="1"/>
          </p:nvPr>
        </p:nvSpPr>
        <p:spPr>
          <a:xfrm>
            <a:off x="457200" y="3929066"/>
            <a:ext cx="8229600" cy="2500330"/>
          </a:xfrm>
        </p:spPr>
        <p:txBody>
          <a:bodyPr>
            <a:normAutofit fontScale="92500" lnSpcReduction="20000"/>
          </a:bodyPr>
          <a:lstStyle/>
          <a:p>
            <a:r>
              <a:rPr lang="ar-JO" sz="2800" b="1" u="sng" dirty="0" smtClean="0">
                <a:solidFill>
                  <a:schemeClr val="accent1"/>
                </a:solidFill>
              </a:rPr>
              <a:t>رابعا</a:t>
            </a:r>
            <a:r>
              <a:rPr lang="ar-JO" sz="2800" b="1" dirty="0" smtClean="0">
                <a:solidFill>
                  <a:schemeClr val="accent1"/>
                </a:solidFill>
              </a:rPr>
              <a:t>: تأثير العوامل </a:t>
            </a:r>
            <a:r>
              <a:rPr lang="ar-JO" sz="2800" b="1" dirty="0" err="1" smtClean="0">
                <a:solidFill>
                  <a:schemeClr val="accent1"/>
                </a:solidFill>
              </a:rPr>
              <a:t>المساعده</a:t>
            </a:r>
            <a:r>
              <a:rPr lang="ar-JO" sz="2800" b="1" dirty="0" smtClean="0">
                <a:solidFill>
                  <a:schemeClr val="accent1"/>
                </a:solidFill>
              </a:rPr>
              <a:t> على الاتزان </a:t>
            </a:r>
            <a:endParaRPr lang="en-US" sz="2800" dirty="0" smtClean="0">
              <a:solidFill>
                <a:schemeClr val="accent1"/>
              </a:solidFill>
            </a:endParaRPr>
          </a:p>
          <a:p>
            <a:r>
              <a:rPr lang="ar-JO" dirty="0" smtClean="0"/>
              <a:t>       تؤدي إضافة العامل المساعد إلى مزيج المواد المتفاعلة والناتجة إلى زيادة سرعة التفاعل في الاتجاهين المباشر والعكسي ، وهكذا على الرغم من أن العامل المساعد يساعد على الوصول إلى الاتزان بسرعة إلا </a:t>
            </a:r>
            <a:r>
              <a:rPr lang="ar-JO" u="sng" dirty="0" smtClean="0"/>
              <a:t>أنه </a:t>
            </a:r>
            <a:r>
              <a:rPr lang="ar-JO" u="sng" dirty="0" err="1" smtClean="0"/>
              <a:t>لايؤثر</a:t>
            </a:r>
            <a:r>
              <a:rPr lang="ar-JO" u="sng" dirty="0" smtClean="0"/>
              <a:t> على </a:t>
            </a:r>
            <a:r>
              <a:rPr lang="ar-JO" u="sng" dirty="0" err="1" smtClean="0"/>
              <a:t>تراكيز</a:t>
            </a:r>
            <a:r>
              <a:rPr lang="ar-JO" u="sng" dirty="0" smtClean="0"/>
              <a:t> المواد عند وصول التفاعل إلى حالة الاتزان.</a:t>
            </a:r>
            <a:endParaRPr lang="en-US" dirty="0" smtClean="0"/>
          </a:p>
          <a:p>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pPr algn="r"/>
            <a:r>
              <a:rPr lang="ar-SA" dirty="0" smtClean="0">
                <a:solidFill>
                  <a:schemeClr val="accent2"/>
                </a:solidFill>
              </a:rPr>
              <a:t>- </a:t>
            </a:r>
            <a:r>
              <a:rPr lang="ar-EG" dirty="0" smtClean="0">
                <a:solidFill>
                  <a:schemeClr val="accent2"/>
                </a:solidFill>
              </a:rPr>
              <a:t/>
            </a:r>
            <a:br>
              <a:rPr lang="ar-EG" dirty="0" smtClean="0">
                <a:solidFill>
                  <a:schemeClr val="accent2"/>
                </a:solidFill>
              </a:rPr>
            </a:br>
            <a:r>
              <a:rPr lang="ar-SA" dirty="0" smtClean="0">
                <a:solidFill>
                  <a:schemeClr val="accent2"/>
                </a:solidFill>
              </a:rPr>
              <a:t>أمثلة محلولة:</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000108"/>
            <a:ext cx="8229600" cy="5126055"/>
          </a:xfrm>
        </p:spPr>
        <p:txBody>
          <a:bodyPr>
            <a:normAutofit fontScale="92500" lnSpcReduction="10000"/>
          </a:bodyPr>
          <a:lstStyle/>
          <a:p>
            <a:r>
              <a:rPr lang="ar-EG" dirty="0" smtClean="0">
                <a:solidFill>
                  <a:schemeClr val="accent1"/>
                </a:solidFill>
              </a:rPr>
              <a:t>مثال</a:t>
            </a:r>
            <a:endParaRPr lang="en-US" dirty="0" smtClean="0">
              <a:solidFill>
                <a:schemeClr val="accent1"/>
              </a:solidFill>
            </a:endParaRPr>
          </a:p>
          <a:p>
            <a:r>
              <a:rPr lang="en-US" sz="2400" dirty="0" smtClean="0"/>
              <a:t>      </a:t>
            </a:r>
            <a:r>
              <a:rPr lang="ar-JO" sz="2400" dirty="0" smtClean="0"/>
              <a:t>إذا كان ثابت الاتزان  للتفاعل التالي =1 عند  الدرجة 1100 مطلقة ،</a:t>
            </a:r>
            <a:r>
              <a:rPr lang="ar-SA" sz="2400" dirty="0" smtClean="0"/>
              <a:t>وكان وعاء التفاعل يحوي 2مول من كل من الماء وأول </a:t>
            </a:r>
            <a:r>
              <a:rPr lang="ar-SA" sz="2400" dirty="0" err="1" smtClean="0"/>
              <a:t>أوكسيد</a:t>
            </a:r>
            <a:r>
              <a:rPr lang="ar-SA" sz="2400" dirty="0" smtClean="0"/>
              <a:t> الكربون ، ومول واحد من كل من الهيدروجين وثاني </a:t>
            </a:r>
            <a:r>
              <a:rPr lang="ar-SA" sz="2400" dirty="0" err="1" smtClean="0"/>
              <a:t>أوكسيد</a:t>
            </a:r>
            <a:r>
              <a:rPr lang="ar-SA" sz="2400" dirty="0" smtClean="0"/>
              <a:t> الكربون عند درجة الحرارة المذكورة، فبين ما إذا كانت هذه الكميات ستبقى ثابتة أم لا؟</a:t>
            </a:r>
            <a:endParaRPr lang="en-US" sz="2400" dirty="0" smtClean="0"/>
          </a:p>
          <a:p>
            <a:endParaRPr lang="en-US" sz="2400" dirty="0" smtClean="0"/>
          </a:p>
          <a:p>
            <a:r>
              <a:rPr lang="ar-SA" sz="2400" b="1" dirty="0" smtClean="0">
                <a:solidFill>
                  <a:schemeClr val="accent2"/>
                </a:solidFill>
              </a:rPr>
              <a:t>الحل:</a:t>
            </a:r>
            <a:endParaRPr lang="en-US" sz="2400" dirty="0" smtClean="0">
              <a:solidFill>
                <a:schemeClr val="accent2"/>
              </a:solidFill>
            </a:endParaRPr>
          </a:p>
          <a:p>
            <a:r>
              <a:rPr lang="ar-SA" sz="2400" dirty="0" smtClean="0"/>
              <a:t>نفرض أن حجم الوعاء </a:t>
            </a:r>
            <a:r>
              <a:rPr lang="ar-SA" sz="2400" dirty="0" err="1" smtClean="0"/>
              <a:t>ح</a:t>
            </a:r>
            <a:r>
              <a:rPr lang="ar-SA" sz="2400" dirty="0" smtClean="0"/>
              <a:t> لتراً .</a:t>
            </a:r>
            <a:endParaRPr lang="ar-EG" sz="2400" dirty="0" smtClean="0"/>
          </a:p>
          <a:p>
            <a:r>
              <a:rPr lang="ar-JO" sz="2400" dirty="0" smtClean="0"/>
              <a:t>النظام غازي متجانس</a:t>
            </a:r>
            <a:endParaRPr lang="en-US" sz="2400" dirty="0" smtClean="0"/>
          </a:p>
          <a:p>
            <a:r>
              <a:rPr lang="ar-SA" sz="2400" b="1" dirty="0" smtClean="0"/>
              <a:t>إذن</a:t>
            </a:r>
            <a:r>
              <a:rPr lang="ar-SA" sz="2400" dirty="0" smtClean="0"/>
              <a:t> نكتب الآن كل </a:t>
            </a:r>
            <a:r>
              <a:rPr lang="ar-SA" sz="2400" dirty="0" err="1" smtClean="0"/>
              <a:t>التراكيز</a:t>
            </a:r>
            <a:r>
              <a:rPr lang="ar-SA" sz="2400" dirty="0" smtClean="0"/>
              <a:t> تدخل عند كتابة علاقة ثابت الاتزان.  </a:t>
            </a:r>
            <a:endParaRPr lang="en-US" sz="2400" dirty="0" smtClean="0"/>
          </a:p>
          <a:p>
            <a:r>
              <a:rPr lang="ar-SA" sz="2400" dirty="0" smtClean="0"/>
              <a:t> </a:t>
            </a:r>
            <a:endParaRPr lang="en-US" sz="2400" dirty="0" smtClean="0"/>
          </a:p>
          <a:p>
            <a:r>
              <a:rPr lang="ar-EG" sz="2400" dirty="0" smtClean="0"/>
              <a:t>ن</a:t>
            </a:r>
            <a:r>
              <a:rPr lang="ar-SA" sz="2400" dirty="0" smtClean="0"/>
              <a:t>حسب قيمة</a:t>
            </a:r>
            <a:r>
              <a:rPr lang="en-US" sz="2400" dirty="0" smtClean="0"/>
              <a:t> </a:t>
            </a:r>
            <a:r>
              <a:rPr lang="en-US" sz="2400" dirty="0" err="1" smtClean="0"/>
              <a:t>K</a:t>
            </a:r>
            <a:r>
              <a:rPr lang="en-US" sz="2400" baseline="-25000" dirty="0" err="1" smtClean="0"/>
              <a:t>c</a:t>
            </a:r>
            <a:r>
              <a:rPr lang="en-US" sz="2400" dirty="0" smtClean="0"/>
              <a:t> </a:t>
            </a:r>
            <a:r>
              <a:rPr lang="ar-SA" sz="2400" dirty="0" smtClean="0"/>
              <a:t>حسب الكميات</a:t>
            </a:r>
            <a:r>
              <a:rPr lang="en-US" sz="2400" dirty="0" smtClean="0"/>
              <a:t> </a:t>
            </a:r>
            <a:r>
              <a:rPr lang="ar-SA" sz="2400" dirty="0" smtClean="0"/>
              <a:t>المعطاة</a:t>
            </a:r>
            <a:endParaRPr lang="en-US" sz="2400" dirty="0" smtClean="0"/>
          </a:p>
          <a:p>
            <a:r>
              <a:rPr lang="ar-SA" sz="2400" dirty="0" smtClean="0"/>
              <a:t>التركيز = عدد </a:t>
            </a:r>
            <a:r>
              <a:rPr lang="ar-SA" sz="2400" dirty="0" err="1" smtClean="0"/>
              <a:t>المولات</a:t>
            </a:r>
            <a:r>
              <a:rPr lang="ar-SA" sz="2400" dirty="0" smtClean="0"/>
              <a:t> ÷ الحجم</a:t>
            </a:r>
            <a:endParaRPr lang="en-US" sz="2400" dirty="0" smtClean="0"/>
          </a:p>
          <a:p>
            <a:r>
              <a:rPr lang="ar-SA" sz="2400" dirty="0" smtClean="0"/>
              <a:t>نحسب قيمة  </a:t>
            </a:r>
            <a:r>
              <a:rPr lang="en-US" sz="2400" dirty="0" err="1" smtClean="0"/>
              <a:t>Kc</a:t>
            </a:r>
            <a:r>
              <a:rPr lang="ar-EG" sz="2400" dirty="0" smtClean="0"/>
              <a:t>  حسب الكميات </a:t>
            </a:r>
            <a:r>
              <a:rPr lang="ar-EG" sz="2400" dirty="0" err="1" smtClean="0"/>
              <a:t>المعطاه</a:t>
            </a:r>
            <a:r>
              <a:rPr lang="ar-EG" sz="2400" dirty="0" smtClean="0"/>
              <a:t> </a:t>
            </a:r>
            <a:endParaRPr lang="en-US" sz="2400" dirty="0" smtClean="0"/>
          </a:p>
          <a:p>
            <a:endParaRPr lang="ar-EG" sz="2400" dirty="0" smtClean="0"/>
          </a:p>
          <a:p>
            <a:endParaRPr lang="en-US" sz="2400" dirty="0" smtClean="0"/>
          </a:p>
          <a:p>
            <a:endParaRPr lang="en-US" sz="2400" dirty="0" smtClean="0"/>
          </a:p>
          <a:p>
            <a:endParaRPr lang="ar-EG" sz="2400" dirty="0"/>
          </a:p>
        </p:txBody>
      </p:sp>
      <p:pic>
        <p:nvPicPr>
          <p:cNvPr id="29698" name="Picture 106" descr="http://www.schoolarabia.net/images/modules/chemistry/general_chemistry_im/level5/chemical_kinetics/chemical_equilibrium/43.gif"/>
          <p:cNvPicPr>
            <a:picLocks noChangeAspect="1" noChangeArrowheads="1"/>
          </p:cNvPicPr>
          <p:nvPr/>
        </p:nvPicPr>
        <p:blipFill>
          <a:blip r:embed="rId2"/>
          <a:srcRect/>
          <a:stretch>
            <a:fillRect/>
          </a:stretch>
        </p:blipFill>
        <p:spPr bwMode="auto">
          <a:xfrm>
            <a:off x="1357290" y="3286124"/>
            <a:ext cx="4214842" cy="357190"/>
          </a:xfrm>
          <a:prstGeom prst="rect">
            <a:avLst/>
          </a:prstGeom>
          <a:noFill/>
          <a:ln w="9525">
            <a:noFill/>
            <a:miter lim="800000"/>
            <a:headEnd/>
            <a:tailEnd/>
          </a:ln>
        </p:spPr>
      </p:pic>
      <p:pic>
        <p:nvPicPr>
          <p:cNvPr id="29699" name="Picture 108" descr="http://www.schoolarabia.net/images/modules/chemistry/general_chemistry_im/level5/chemical_kinetics/chemical_equilibrium/44.gif"/>
          <p:cNvPicPr>
            <a:picLocks noChangeAspect="1" noChangeArrowheads="1"/>
          </p:cNvPicPr>
          <p:nvPr/>
        </p:nvPicPr>
        <p:blipFill>
          <a:blip r:embed="rId3"/>
          <a:srcRect/>
          <a:stretch>
            <a:fillRect/>
          </a:stretch>
        </p:blipFill>
        <p:spPr bwMode="auto">
          <a:xfrm>
            <a:off x="928662" y="4643446"/>
            <a:ext cx="3071834" cy="60007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96974"/>
          </a:xfrm>
        </p:spPr>
        <p:txBody>
          <a:bodyPr>
            <a:normAutofit fontScale="90000"/>
          </a:bodyPr>
          <a:lstStyle/>
          <a:p>
            <a:r>
              <a:rPr lang="ar-EG" b="1" dirty="0" smtClean="0"/>
              <a:t/>
            </a:r>
            <a:br>
              <a:rPr lang="ar-EG" b="1" dirty="0" smtClean="0"/>
            </a:br>
            <a:r>
              <a:rPr lang="ar-JO" b="1" dirty="0" smtClean="0">
                <a:solidFill>
                  <a:schemeClr val="accent2"/>
                </a:solidFill>
              </a:rPr>
              <a:t>الاتزان الكيميائي</a:t>
            </a:r>
            <a:r>
              <a:rPr lang="en-US" b="1" dirty="0" smtClean="0">
                <a:solidFill>
                  <a:schemeClr val="accent2"/>
                </a:solidFill>
              </a:rPr>
              <a:t/>
            </a:r>
            <a:br>
              <a:rPr lang="en-US" b="1" dirty="0" smtClean="0">
                <a:solidFill>
                  <a:schemeClr val="accent2"/>
                </a:solidFill>
              </a:rPr>
            </a:br>
            <a:r>
              <a:rPr lang="en-US" b="1" dirty="0" smtClean="0">
                <a:solidFill>
                  <a:schemeClr val="accent2"/>
                </a:solidFill>
              </a:rPr>
              <a:t>Chemical Equilibrium</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785926"/>
            <a:ext cx="8229600" cy="4857784"/>
          </a:xfrm>
        </p:spPr>
        <p:txBody>
          <a:bodyPr>
            <a:normAutofit fontScale="92500" lnSpcReduction="20000"/>
          </a:bodyPr>
          <a:lstStyle/>
          <a:p>
            <a:r>
              <a:rPr lang="ar-JO" dirty="0" smtClean="0"/>
              <a:t> </a:t>
            </a:r>
            <a:r>
              <a:rPr lang="ar-JO" sz="2800" dirty="0" smtClean="0"/>
              <a:t>هي حاله تثبت فيها </a:t>
            </a:r>
            <a:r>
              <a:rPr lang="ar-JO" sz="2800" dirty="0" err="1" smtClean="0"/>
              <a:t>تراكيز</a:t>
            </a:r>
            <a:r>
              <a:rPr lang="ar-JO" sz="2800" dirty="0" smtClean="0"/>
              <a:t> المواد المتفاعلة والناتجة في تفاعل منعكس وذلك لأن سرعة التفاعل الأمامي تصبح مساوية لسرعة التفاعل العكسي وليس نتيجة لتوقف التفاعل.</a:t>
            </a:r>
            <a:endParaRPr lang="en-US" sz="2800" dirty="0" smtClean="0"/>
          </a:p>
          <a:p>
            <a:r>
              <a:rPr lang="ar-JO" sz="2800" dirty="0" smtClean="0"/>
              <a:t>في التفاعل التالي:</a:t>
            </a:r>
            <a:endParaRPr lang="ar-EG" sz="2800" dirty="0" smtClean="0"/>
          </a:p>
          <a:p>
            <a:endParaRPr lang="ar-EG" sz="2800" dirty="0" smtClean="0"/>
          </a:p>
          <a:p>
            <a:r>
              <a:rPr lang="ar-JO" sz="2800" dirty="0" smtClean="0"/>
              <a:t> عند مزج </a:t>
            </a:r>
            <a:r>
              <a:rPr lang="en-US" sz="2800" dirty="0" smtClean="0"/>
              <a:t>CO</a:t>
            </a:r>
            <a:r>
              <a:rPr lang="ar-JO" sz="2800" dirty="0" smtClean="0"/>
              <a:t> ،</a:t>
            </a:r>
            <a:r>
              <a:rPr lang="en-US" sz="2800" dirty="0" smtClean="0"/>
              <a:t>H</a:t>
            </a:r>
            <a:r>
              <a:rPr lang="en-US" sz="2800" baseline="-25000" dirty="0" smtClean="0"/>
              <a:t>2</a:t>
            </a:r>
            <a:r>
              <a:rPr lang="en-US" sz="2800" dirty="0" smtClean="0"/>
              <a:t>O</a:t>
            </a:r>
            <a:r>
              <a:rPr lang="ar-SA" sz="2800" dirty="0" smtClean="0"/>
              <a:t> </a:t>
            </a:r>
            <a:r>
              <a:rPr lang="ar-JO" sz="2800" dirty="0" smtClean="0"/>
              <a:t>في البداية يكون في الوعاء هاتين المادتين فقط .</a:t>
            </a:r>
            <a:r>
              <a:rPr lang="ar-SA" sz="2800" dirty="0" smtClean="0"/>
              <a:t>  </a:t>
            </a:r>
            <a:r>
              <a:rPr lang="ar-JO" sz="2800" dirty="0" smtClean="0"/>
              <a:t>يبدأ التفاعل حالاً ويبدأ تكون </a:t>
            </a:r>
            <a:r>
              <a:rPr lang="en-US" sz="2800" dirty="0" smtClean="0"/>
              <a:t>CO</a:t>
            </a:r>
            <a:r>
              <a:rPr lang="en-US" sz="2800" baseline="-25000" dirty="0" smtClean="0"/>
              <a:t>2</a:t>
            </a:r>
            <a:r>
              <a:rPr lang="ar-JO" sz="2800" dirty="0" smtClean="0"/>
              <a:t> ، </a:t>
            </a:r>
            <a:r>
              <a:rPr lang="en-US" sz="2800" dirty="0" smtClean="0"/>
              <a:t>H</a:t>
            </a:r>
            <a:r>
              <a:rPr lang="en-US" sz="2800" baseline="-25000" dirty="0" smtClean="0"/>
              <a:t>2</a:t>
            </a:r>
            <a:r>
              <a:rPr lang="ar-JO" sz="2800" dirty="0" smtClean="0"/>
              <a:t> ، وتكون سرعة التفاعل الأمامي في البداية وخلال فترة زمنية أعلى من سرعة التفاعل العكسي، ولكن مع مرور الزمن تبدأ سرعة التفاعل الأمامي بالتناقص وسرعة التفاعل العكسي بالتزايد، ونصل بعد زمن ما إلى وضع لو قسنا فيه </a:t>
            </a:r>
            <a:r>
              <a:rPr lang="ar-JO" sz="2800" dirty="0" err="1" smtClean="0"/>
              <a:t>تراكيز</a:t>
            </a:r>
            <a:r>
              <a:rPr lang="ar-JO" sz="2800" dirty="0" smtClean="0"/>
              <a:t> المواد المتفاعلة والناتجة لوجدنا أن كلاً منها قد أخذ قيمة ثابتة </a:t>
            </a:r>
            <a:r>
              <a:rPr lang="ar-JO" sz="2800" dirty="0" err="1" smtClean="0"/>
              <a:t>لاتتغير</a:t>
            </a:r>
            <a:r>
              <a:rPr lang="ar-JO" sz="2800" dirty="0" smtClean="0"/>
              <a:t> ( ما دامت ظروف التفاعل ثابتة) ، نقول عندها أن التفاعل قد وصل إلى التوازن ولكن هذا التوازن يكون ديناميكياً (حركياً) فلو قسنا سرعة التفاعل الأمامي سنجدها مساوية لسرعة التفاعل العكسي..</a:t>
            </a:r>
            <a:endParaRPr lang="ar-EG" sz="2800" dirty="0"/>
          </a:p>
        </p:txBody>
      </p:sp>
      <p:pic>
        <p:nvPicPr>
          <p:cNvPr id="2052" name="Picture 2" descr="C:\Users\Documents\Desktop\الإتزان الكيميائي  1_files\9.gif"/>
          <p:cNvPicPr>
            <a:picLocks noChangeAspect="1" noChangeArrowheads="1"/>
          </p:cNvPicPr>
          <p:nvPr/>
        </p:nvPicPr>
        <p:blipFill>
          <a:blip r:embed="rId2"/>
          <a:srcRect/>
          <a:stretch>
            <a:fillRect/>
          </a:stretch>
        </p:blipFill>
        <p:spPr bwMode="auto">
          <a:xfrm>
            <a:off x="1643042" y="3000372"/>
            <a:ext cx="4643470" cy="485777"/>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654164"/>
          </a:xfrm>
        </p:spPr>
        <p:txBody>
          <a:bodyPr/>
          <a:lstStyle/>
          <a:p>
            <a:pPr algn="r"/>
            <a:r>
              <a:rPr lang="ar-EG" dirty="0" smtClean="0"/>
              <a:t>أي أن </a:t>
            </a:r>
            <a:endParaRPr lang="ar-EG" dirty="0"/>
          </a:p>
        </p:txBody>
      </p:sp>
      <p:sp>
        <p:nvSpPr>
          <p:cNvPr id="3" name="عنصر نائب للمحتوى 2"/>
          <p:cNvSpPr>
            <a:spLocks noGrp="1"/>
          </p:cNvSpPr>
          <p:nvPr>
            <p:ph idx="1"/>
          </p:nvPr>
        </p:nvSpPr>
        <p:spPr>
          <a:xfrm>
            <a:off x="457200" y="2143116"/>
            <a:ext cx="8229600" cy="4429156"/>
          </a:xfrm>
        </p:spPr>
        <p:txBody>
          <a:bodyPr>
            <a:normAutofit/>
          </a:bodyPr>
          <a:lstStyle/>
          <a:p>
            <a:r>
              <a:rPr lang="ar-SA" sz="2400" dirty="0" smtClean="0"/>
              <a:t>من الواضح هنا أنه لا تأثير لحجم وعاء التفاعل على الوصول لحالة الاتزان وذلك لأن</a:t>
            </a:r>
            <a:r>
              <a:rPr lang="en-US" sz="2400" dirty="0" smtClean="0"/>
              <a:t> </a:t>
            </a:r>
          </a:p>
          <a:p>
            <a:r>
              <a:rPr lang="ar-SA" sz="2800" dirty="0" smtClean="0"/>
              <a:t>عدد </a:t>
            </a:r>
            <a:r>
              <a:rPr lang="ar-SA" sz="2800" dirty="0" err="1" smtClean="0"/>
              <a:t>مولات</a:t>
            </a:r>
            <a:r>
              <a:rPr lang="ar-SA" sz="2800" dirty="0" smtClean="0"/>
              <a:t> المواد المتفاعلة = عدد </a:t>
            </a:r>
            <a:r>
              <a:rPr lang="ar-SA" sz="2800" dirty="0" err="1" smtClean="0"/>
              <a:t>مولات</a:t>
            </a:r>
            <a:r>
              <a:rPr lang="ar-SA" sz="2800" dirty="0" smtClean="0"/>
              <a:t> المواد الناتجة.</a:t>
            </a:r>
            <a:endParaRPr lang="en-US" sz="2800" dirty="0" smtClean="0"/>
          </a:p>
          <a:p>
            <a:r>
              <a:rPr lang="ar-EG" sz="2800" dirty="0" err="1" smtClean="0"/>
              <a:t>اذن</a:t>
            </a:r>
            <a:r>
              <a:rPr lang="ar-EG" sz="2800" dirty="0" smtClean="0"/>
              <a:t>         </a:t>
            </a:r>
          </a:p>
          <a:p>
            <a:endParaRPr lang="ar-EG" b="1" dirty="0" smtClean="0"/>
          </a:p>
          <a:p>
            <a:r>
              <a:rPr lang="ar-EG" b="1" dirty="0" smtClean="0"/>
              <a:t>ولكن    </a:t>
            </a:r>
            <a:r>
              <a:rPr lang="en-US" b="1" dirty="0" smtClean="0"/>
              <a:t> </a:t>
            </a:r>
            <a:r>
              <a:rPr lang="en-US" b="1" dirty="0" err="1" smtClean="0"/>
              <a:t>Kc</a:t>
            </a:r>
            <a:r>
              <a:rPr lang="ar-EG" b="1" dirty="0" smtClean="0"/>
              <a:t> =1 وليس  </a:t>
            </a:r>
            <a:endParaRPr lang="en-US" dirty="0" smtClean="0"/>
          </a:p>
          <a:p>
            <a:r>
              <a:rPr lang="ar-SA" sz="2200" b="1" dirty="0" smtClean="0"/>
              <a:t>إذن</a:t>
            </a:r>
            <a:r>
              <a:rPr lang="ar-JO" sz="2200" dirty="0" smtClean="0"/>
              <a:t> التفاعل ليس في حالة اتزان، والكميات المعطاة ستتغير وستكون سرعة التفاعل الأمامي في هذه الظروف أكبر من سرعة التفاعل العكسي</a:t>
            </a:r>
            <a:endParaRPr lang="en-US" sz="2200" dirty="0" smtClean="0"/>
          </a:p>
          <a:p>
            <a:r>
              <a:rPr lang="ar-EG" dirty="0" smtClean="0"/>
              <a:t>     </a:t>
            </a:r>
            <a:endParaRPr lang="ar-EG" dirty="0"/>
          </a:p>
        </p:txBody>
      </p:sp>
      <p:pic>
        <p:nvPicPr>
          <p:cNvPr id="30722" name="Picture 109" descr="http://www.schoolarabia.net/images/modules/chemistry/general_chemistry_im/level5/chemical_kinetics/chemical_equilibrium/45.gif"/>
          <p:cNvPicPr>
            <a:picLocks noChangeAspect="1" noChangeArrowheads="1"/>
          </p:cNvPicPr>
          <p:nvPr/>
        </p:nvPicPr>
        <p:blipFill>
          <a:blip r:embed="rId2"/>
          <a:srcRect/>
          <a:stretch>
            <a:fillRect/>
          </a:stretch>
        </p:blipFill>
        <p:spPr bwMode="auto">
          <a:xfrm>
            <a:off x="2143108" y="642918"/>
            <a:ext cx="4143404" cy="1214446"/>
          </a:xfrm>
          <a:prstGeom prst="rect">
            <a:avLst/>
          </a:prstGeom>
          <a:noFill/>
          <a:ln w="9525">
            <a:noFill/>
            <a:miter lim="800000"/>
            <a:headEnd/>
            <a:tailEnd/>
          </a:ln>
        </p:spPr>
      </p:pic>
      <p:pic>
        <p:nvPicPr>
          <p:cNvPr id="30723" name="Picture 110" descr="http://www.schoolarabia.net/images/modules/chemistry/general_chemistry_im/level5/chemical_kinetics/chemical_equilibrium/46.gif"/>
          <p:cNvPicPr>
            <a:picLocks noChangeAspect="1" noChangeArrowheads="1"/>
          </p:cNvPicPr>
          <p:nvPr/>
        </p:nvPicPr>
        <p:blipFill>
          <a:blip r:embed="rId3"/>
          <a:srcRect/>
          <a:stretch>
            <a:fillRect/>
          </a:stretch>
        </p:blipFill>
        <p:spPr bwMode="auto">
          <a:xfrm>
            <a:off x="4286248" y="3429000"/>
            <a:ext cx="2500330" cy="714380"/>
          </a:xfrm>
          <a:prstGeom prst="rect">
            <a:avLst/>
          </a:prstGeom>
          <a:noFill/>
          <a:ln w="9525">
            <a:noFill/>
            <a:miter lim="800000"/>
            <a:headEnd/>
            <a:tailEnd/>
          </a:ln>
        </p:spPr>
      </p:pic>
      <p:pic>
        <p:nvPicPr>
          <p:cNvPr id="30724" name="Picture 140" descr="http://www.schoolarabia.net/images/modules/chemistry/general_chemistry_im/level5/chemical_kinetics/chemical_equilibrium/47.gif"/>
          <p:cNvPicPr>
            <a:picLocks noChangeAspect="1" noChangeArrowheads="1"/>
          </p:cNvPicPr>
          <p:nvPr/>
        </p:nvPicPr>
        <p:blipFill>
          <a:blip r:embed="rId4"/>
          <a:srcRect/>
          <a:stretch>
            <a:fillRect/>
          </a:stretch>
        </p:blipFill>
        <p:spPr bwMode="auto">
          <a:xfrm>
            <a:off x="4214810" y="4572008"/>
            <a:ext cx="928694" cy="52070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2357454"/>
          </a:xfrm>
        </p:spPr>
        <p:txBody>
          <a:bodyPr>
            <a:normAutofit fontScale="90000"/>
          </a:bodyPr>
          <a:lstStyle/>
          <a:p>
            <a:pPr algn="r"/>
            <a:r>
              <a:rPr lang="ar-EG" dirty="0" smtClean="0"/>
              <a:t/>
            </a:r>
            <a:br>
              <a:rPr lang="ar-EG" dirty="0" smtClean="0"/>
            </a:br>
            <a:r>
              <a:rPr lang="ar-SA" dirty="0" smtClean="0">
                <a:solidFill>
                  <a:schemeClr val="accent2"/>
                </a:solidFill>
              </a:rPr>
              <a:t>مثال (2) :</a:t>
            </a:r>
            <a:r>
              <a:rPr lang="en-US" dirty="0" smtClean="0"/>
              <a:t/>
            </a:r>
            <a:br>
              <a:rPr lang="en-US" dirty="0" smtClean="0"/>
            </a:br>
            <a:r>
              <a:rPr lang="ar-JO" sz="3100" dirty="0" smtClean="0"/>
              <a:t>التفاعل التالي  في حالة اتزان عند الدرجة 25 </a:t>
            </a:r>
            <a:r>
              <a:rPr lang="ar-JO" sz="3100" dirty="0" err="1" smtClean="0"/>
              <a:t>ْم</a:t>
            </a:r>
            <a:r>
              <a:rPr lang="ar-JO" sz="3100" dirty="0" smtClean="0"/>
              <a:t> وفي وعاء حجمه 3 لتر، فإذا وجد أن كمية</a:t>
            </a:r>
            <a:r>
              <a:rPr lang="ar-JO" dirty="0" smtClean="0"/>
              <a:t> </a:t>
            </a:r>
            <a:r>
              <a:rPr lang="ar-EG" dirty="0" smtClean="0"/>
              <a:t> </a:t>
            </a:r>
            <a:r>
              <a:rPr lang="ar-EG" sz="3100" dirty="0" smtClean="0"/>
              <a:t>(</a:t>
            </a:r>
            <a:r>
              <a:rPr lang="en-US" sz="3100" dirty="0" smtClean="0"/>
              <a:t>N2O4</a:t>
            </a:r>
            <a:r>
              <a:rPr lang="ar-EG" sz="3100" dirty="0" smtClean="0"/>
              <a:t>) = 36 و7 جم   </a:t>
            </a:r>
            <a:r>
              <a:rPr lang="ar-EG" sz="3100" dirty="0" err="1" smtClean="0"/>
              <a:t>و</a:t>
            </a:r>
            <a:r>
              <a:rPr lang="ar-EG" sz="3100" dirty="0" smtClean="0"/>
              <a:t> كمية  </a:t>
            </a:r>
            <a:r>
              <a:rPr lang="en-US" sz="3100" dirty="0" smtClean="0"/>
              <a:t>NO2</a:t>
            </a:r>
            <a:r>
              <a:rPr lang="ar-EG" sz="3100" dirty="0" smtClean="0"/>
              <a:t>  =  495و1 جم </a:t>
            </a:r>
            <a:r>
              <a:rPr lang="en-US" dirty="0" smtClean="0"/>
              <a:t/>
            </a:r>
            <a:br>
              <a:rPr lang="en-US" dirty="0" smtClean="0"/>
            </a:br>
            <a:endParaRPr lang="ar-EG" dirty="0"/>
          </a:p>
        </p:txBody>
      </p:sp>
      <p:graphicFrame>
        <p:nvGraphicFramePr>
          <p:cNvPr id="4" name="عنصر نائب للمحتوى 3"/>
          <p:cNvGraphicFramePr>
            <a:graphicFrameLocks noGrp="1"/>
          </p:cNvGraphicFramePr>
          <p:nvPr>
            <p:ph idx="1"/>
          </p:nvPr>
        </p:nvGraphicFramePr>
        <p:xfrm>
          <a:off x="1524001" y="2071678"/>
          <a:ext cx="5548330" cy="476250"/>
        </p:xfrm>
        <a:graphic>
          <a:graphicData uri="http://schemas.openxmlformats.org/drawingml/2006/table">
            <a:tbl>
              <a:tblPr/>
              <a:tblGrid>
                <a:gridCol w="228292"/>
                <a:gridCol w="860568"/>
                <a:gridCol w="314406"/>
                <a:gridCol w="4145064"/>
              </a:tblGrid>
              <a:tr h="285752">
                <a:tc>
                  <a:txBody>
                    <a:bodyPr/>
                    <a:lstStyle/>
                    <a:p>
                      <a:pPr algn="l" rtl="0">
                        <a:spcAft>
                          <a:spcPts val="0"/>
                        </a:spcAft>
                      </a:pPr>
                      <a:r>
                        <a:rPr lang="en-US" sz="1500" dirty="0">
                          <a:latin typeface="Rockwell Condensed"/>
                          <a:ea typeface="Times New Roman"/>
                          <a:cs typeface="Arial"/>
                        </a:rPr>
                        <a:t>NO</a:t>
                      </a:r>
                      <a:r>
                        <a:rPr lang="en-US" sz="1500" baseline="-25000" dirty="0">
                          <a:latin typeface="Rockwell Condensed"/>
                          <a:ea typeface="Times New Roman"/>
                          <a:cs typeface="Arial"/>
                        </a:rPr>
                        <a:t>2</a:t>
                      </a:r>
                      <a:endParaRPr lang="en-US" sz="1200" dirty="0">
                        <a:latin typeface="Times New Roman"/>
                        <a:ea typeface="Times New Roman"/>
                        <a:cs typeface="Arial"/>
                      </a:endParaRPr>
                    </a:p>
                  </a:txBody>
                  <a:tcPr marL="9525" marR="9525" marT="9525" marB="9525" anchor="ctr">
                    <a:lnL>
                      <a:noFill/>
                    </a:lnL>
                    <a:lnR>
                      <a:noFill/>
                    </a:lnR>
                    <a:lnT>
                      <a:noFill/>
                    </a:lnT>
                    <a:lnB>
                      <a:noFill/>
                    </a:lnB>
                  </a:tcPr>
                </a:tc>
                <a:tc>
                  <a:txBody>
                    <a:bodyPr/>
                    <a:lstStyle/>
                    <a:p>
                      <a:pPr algn="l" rtl="0">
                        <a:spcAft>
                          <a:spcPts val="0"/>
                        </a:spcAft>
                      </a:pPr>
                      <a:r>
                        <a:rPr lang="en-US" sz="1000" dirty="0" smtClean="0">
                          <a:latin typeface="Tahoma"/>
                          <a:ea typeface="Times New Roman"/>
                          <a:cs typeface="Arial"/>
                        </a:rPr>
                        <a:t>= </a:t>
                      </a:r>
                      <a:r>
                        <a:rPr lang="en-US" sz="1000" dirty="0">
                          <a:latin typeface="Tahoma"/>
                          <a:ea typeface="Times New Roman"/>
                          <a:cs typeface="Arial"/>
                        </a:rPr>
                        <a:t>1.495 </a:t>
                      </a:r>
                      <a:r>
                        <a:rPr lang="ar-JO" sz="1000" dirty="0">
                          <a:latin typeface="Tahoma"/>
                          <a:ea typeface="Times New Roman"/>
                          <a:cs typeface="Arial"/>
                        </a:rPr>
                        <a:t>جم </a:t>
                      </a:r>
                      <a:r>
                        <a:rPr lang="ar-EG" sz="1000" dirty="0">
                          <a:latin typeface="Times New Roman"/>
                          <a:ea typeface="Times New Roman"/>
                          <a:cs typeface="Tahoma"/>
                        </a:rPr>
                        <a:t>  </a:t>
                      </a:r>
                      <a:r>
                        <a:rPr lang="ar-JO" sz="1000" dirty="0">
                          <a:latin typeface="Times New Roman"/>
                          <a:ea typeface="Times New Roman"/>
                          <a:cs typeface="Tahoma"/>
                        </a:rPr>
                        <a:t>وان كمية</a:t>
                      </a:r>
                      <a:endParaRPr lang="en-US" sz="1200" dirty="0">
                        <a:latin typeface="Times New Roman"/>
                        <a:ea typeface="Times New Roman"/>
                        <a:cs typeface="Arial"/>
                      </a:endParaRPr>
                    </a:p>
                  </a:txBody>
                  <a:tcPr marL="9525" marR="9525" marT="9525" marB="9525" anchor="ctr">
                    <a:lnL>
                      <a:noFill/>
                    </a:lnL>
                    <a:lnR>
                      <a:noFill/>
                    </a:lnR>
                    <a:lnT>
                      <a:noFill/>
                    </a:lnT>
                    <a:lnB>
                      <a:noFill/>
                    </a:lnB>
                  </a:tcPr>
                </a:tc>
                <a:tc>
                  <a:txBody>
                    <a:bodyPr/>
                    <a:lstStyle/>
                    <a:p>
                      <a:pPr algn="l" rtl="0">
                        <a:spcAft>
                          <a:spcPts val="0"/>
                        </a:spcAft>
                      </a:pPr>
                      <a:r>
                        <a:rPr lang="en-US" sz="1500" dirty="0">
                          <a:latin typeface="Rockwell Condensed"/>
                          <a:ea typeface="Times New Roman"/>
                          <a:cs typeface="Arial"/>
                        </a:rPr>
                        <a:t>N</a:t>
                      </a:r>
                      <a:r>
                        <a:rPr lang="en-US" sz="1500" baseline="-25000" dirty="0">
                          <a:latin typeface="Rockwell Condensed"/>
                          <a:ea typeface="Times New Roman"/>
                          <a:cs typeface="Arial"/>
                        </a:rPr>
                        <a:t>2</a:t>
                      </a:r>
                      <a:r>
                        <a:rPr lang="en-US" sz="1500" dirty="0">
                          <a:latin typeface="Rockwell Condensed"/>
                          <a:ea typeface="Times New Roman"/>
                          <a:cs typeface="Arial"/>
                        </a:rPr>
                        <a:t>O</a:t>
                      </a:r>
                      <a:r>
                        <a:rPr lang="en-US" sz="1500" baseline="-25000" dirty="0">
                          <a:latin typeface="Rockwell Condensed"/>
                          <a:ea typeface="Times New Roman"/>
                          <a:cs typeface="Arial"/>
                        </a:rPr>
                        <a:t>4</a:t>
                      </a:r>
                      <a:endParaRPr lang="en-US" sz="1200" dirty="0">
                        <a:latin typeface="Times New Roman"/>
                        <a:ea typeface="Times New Roman"/>
                        <a:cs typeface="Arial"/>
                      </a:endParaRPr>
                    </a:p>
                  </a:txBody>
                  <a:tcPr marL="9525" marR="9525" marT="9525" marB="9525" anchor="ctr">
                    <a:lnL>
                      <a:noFill/>
                    </a:lnL>
                    <a:lnR>
                      <a:noFill/>
                    </a:lnR>
                    <a:lnT>
                      <a:noFill/>
                    </a:lnT>
                    <a:lnB>
                      <a:noFill/>
                    </a:lnB>
                  </a:tcPr>
                </a:tc>
                <a:tc>
                  <a:txBody>
                    <a:bodyPr/>
                    <a:lstStyle/>
                    <a:p>
                      <a:pPr algn="l" rtl="0">
                        <a:spcAft>
                          <a:spcPts val="0"/>
                        </a:spcAft>
                      </a:pPr>
                      <a:r>
                        <a:rPr lang="en-US" sz="1000" dirty="0">
                          <a:latin typeface="Tahoma"/>
                          <a:ea typeface="Times New Roman"/>
                          <a:cs typeface="Arial"/>
                        </a:rPr>
                        <a:t>=7.36   </a:t>
                      </a:r>
                      <a:r>
                        <a:rPr lang="ar-JO" sz="1000" dirty="0">
                          <a:latin typeface="Tahoma"/>
                          <a:ea typeface="Times New Roman"/>
                          <a:cs typeface="Arial"/>
                        </a:rPr>
                        <a:t>جم</a:t>
                      </a:r>
                      <a:endParaRPr lang="en-US" sz="1200" dirty="0">
                        <a:latin typeface="Times New Roman"/>
                        <a:ea typeface="Times New Roman"/>
                        <a:cs typeface="Arial"/>
                      </a:endParaRPr>
                    </a:p>
                  </a:txBody>
                  <a:tcPr marL="9525" marR="9525" marT="9525" marB="9525" anchor="ctr">
                    <a:lnL>
                      <a:noFill/>
                    </a:lnL>
                    <a:lnR>
                      <a:noFill/>
                    </a:lnR>
                    <a:lnT>
                      <a:noFill/>
                    </a:lnT>
                    <a:lnB>
                      <a:noFill/>
                    </a:lnB>
                  </a:tcPr>
                </a:tc>
              </a:tr>
            </a:tbl>
          </a:graphicData>
        </a:graphic>
      </p:graphicFrame>
      <p:pic>
        <p:nvPicPr>
          <p:cNvPr id="31745" name="Picture 142" descr="http://www.schoolarabia.net/images/modules/chemistry/general_chemistry_im/level5/chemical_kinetics/chemical_equilibrium/48.gif"/>
          <p:cNvPicPr>
            <a:picLocks noChangeAspect="1" noChangeArrowheads="1"/>
          </p:cNvPicPr>
          <p:nvPr/>
        </p:nvPicPr>
        <p:blipFill>
          <a:blip r:embed="rId2"/>
          <a:srcRect/>
          <a:stretch>
            <a:fillRect/>
          </a:stretch>
        </p:blipFill>
        <p:spPr bwMode="auto">
          <a:xfrm>
            <a:off x="1357290" y="3143248"/>
            <a:ext cx="3857652" cy="485777"/>
          </a:xfrm>
          <a:prstGeom prst="rect">
            <a:avLst/>
          </a:prstGeom>
          <a:noFill/>
        </p:spPr>
      </p:pic>
      <p:sp>
        <p:nvSpPr>
          <p:cNvPr id="31747" name="Rectangle 3"/>
          <p:cNvSpPr>
            <a:spLocks noChangeArrowheads="1"/>
          </p:cNvSpPr>
          <p:nvPr/>
        </p:nvSpPr>
        <p:spPr bwMode="auto">
          <a:xfrm>
            <a:off x="142875" y="65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6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مستطيل 8"/>
          <p:cNvSpPr/>
          <p:nvPr/>
        </p:nvSpPr>
        <p:spPr>
          <a:xfrm>
            <a:off x="5643570" y="3000373"/>
            <a:ext cx="3143271" cy="646331"/>
          </a:xfrm>
          <a:prstGeom prst="rect">
            <a:avLst/>
          </a:prstGeom>
        </p:spPr>
        <p:txBody>
          <a:bodyPr wrap="square">
            <a:spAutoFit/>
          </a:bodyPr>
          <a:lstStyle/>
          <a:p>
            <a:r>
              <a:rPr lang="ar-EG" dirty="0" smtClean="0">
                <a:solidFill>
                  <a:srgbClr val="000000"/>
                </a:solidFill>
                <a:latin typeface="Tahoma" pitchFamily="34" charset="0"/>
                <a:ea typeface="Times New Roman" pitchFamily="18" charset="0"/>
                <a:cs typeface="Tahoma" pitchFamily="34" charset="0"/>
              </a:rPr>
              <a:t> </a:t>
            </a:r>
            <a:r>
              <a:rPr lang="ar-JO" dirty="0" smtClean="0">
                <a:solidFill>
                  <a:srgbClr val="000000"/>
                </a:solidFill>
                <a:latin typeface="Tahoma" pitchFamily="34" charset="0"/>
                <a:ea typeface="Times New Roman" pitchFamily="18" charset="0"/>
                <a:cs typeface="Tahoma" pitchFamily="34" charset="0"/>
              </a:rPr>
              <a:t>فاحسب </a:t>
            </a:r>
            <a:r>
              <a:rPr lang="en-US" sz="3600" dirty="0" err="1" smtClean="0">
                <a:solidFill>
                  <a:srgbClr val="000000"/>
                </a:solidFill>
                <a:latin typeface="Rockwell Condensed" pitchFamily="18" charset="0"/>
                <a:ea typeface="Times New Roman" pitchFamily="18" charset="0"/>
                <a:cs typeface="Arial" pitchFamily="34" charset="0"/>
              </a:rPr>
              <a:t>K</a:t>
            </a:r>
            <a:r>
              <a:rPr lang="en-US" sz="3600" baseline="-30000" dirty="0" err="1" smtClean="0">
                <a:solidFill>
                  <a:srgbClr val="000000"/>
                </a:solidFill>
                <a:latin typeface="Rockwell Condensed" pitchFamily="18" charset="0"/>
                <a:ea typeface="Times New Roman" pitchFamily="18" charset="0"/>
                <a:cs typeface="Arial" pitchFamily="34" charset="0"/>
              </a:rPr>
              <a:t>c</a:t>
            </a:r>
            <a:r>
              <a:rPr lang="ar-JO" dirty="0" smtClean="0">
                <a:solidFill>
                  <a:srgbClr val="000000"/>
                </a:solidFill>
                <a:latin typeface="Arial"/>
                <a:ea typeface="Times New Roman" pitchFamily="18" charset="0"/>
                <a:cs typeface="Tahoma" pitchFamily="34" charset="0"/>
              </a:rPr>
              <a:t> لهذا التفاعل.</a:t>
            </a:r>
            <a:r>
              <a:rPr lang="ar-SA" sz="3200" dirty="0" smtClean="0">
                <a:solidFill>
                  <a:srgbClr val="000000"/>
                </a:solidFill>
                <a:latin typeface="Arial" pitchFamily="34" charset="0"/>
                <a:ea typeface="Times New Roman" pitchFamily="18" charset="0"/>
                <a:cs typeface="Arial" pitchFamily="34" charset="0"/>
              </a:rPr>
              <a:t>       </a:t>
            </a:r>
            <a:endParaRPr lang="ar-EG" dirty="0"/>
          </a:p>
        </p:txBody>
      </p:sp>
      <p:sp>
        <p:nvSpPr>
          <p:cNvPr id="31749" name="Rectangle 5"/>
          <p:cNvSpPr>
            <a:spLocks noChangeArrowheads="1"/>
          </p:cNvSpPr>
          <p:nvPr/>
        </p:nvSpPr>
        <p:spPr bwMode="auto">
          <a:xfrm>
            <a:off x="1714480" y="3857628"/>
            <a:ext cx="6572296"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EG"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من </a:t>
            </a:r>
            <a:r>
              <a:rPr kumimoji="0" lang="ar-EG"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المعادله</a:t>
            </a:r>
            <a:r>
              <a:rPr kumimoji="0" lang="ar-EG"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نستنتج أن</a:t>
            </a:r>
          </a:p>
          <a:p>
            <a:pPr marL="0" marR="0" lvl="0" indent="0" algn="r" defTabSz="914400" rtl="1" eaLnBrk="1" fontAlgn="base" latinLnBrk="0" hangingPunct="1">
              <a:lnSpc>
                <a:spcPct val="100000"/>
              </a:lnSpc>
              <a:spcBef>
                <a:spcPct val="0"/>
              </a:spcBef>
              <a:spcAft>
                <a:spcPct val="0"/>
              </a:spcAft>
              <a:buClrTx/>
              <a:buSzTx/>
              <a:buFontTx/>
              <a:buNone/>
              <a:tabLst/>
            </a:pPr>
            <a:endParaRPr lang="ar-EG" sz="2400" dirty="0" smtClean="0">
              <a:solidFill>
                <a:srgbClr val="000000"/>
              </a:solidFill>
              <a:latin typeface="Arial" pitchFamily="34" charset="0"/>
              <a:ea typeface="Times New Roman" pitchFamily="18" charset="0"/>
              <a:cs typeface="Arial" pitchFamily="34" charset="0"/>
            </a:endParaRPr>
          </a:p>
          <a:p>
            <a:pPr rtl="0"/>
            <a:r>
              <a:rPr lang="en-US" sz="2400" dirty="0" smtClean="0"/>
              <a:t> N</a:t>
            </a:r>
            <a:r>
              <a:rPr lang="en-US" sz="2400" baseline="-25000" dirty="0" smtClean="0"/>
              <a:t>2</a:t>
            </a:r>
            <a:r>
              <a:rPr lang="en-US" sz="2400" dirty="0" smtClean="0"/>
              <a:t>O</a:t>
            </a:r>
            <a:r>
              <a:rPr lang="en-US" sz="2400" baseline="-25000" dirty="0" smtClean="0"/>
              <a:t>4     </a:t>
            </a:r>
            <a:r>
              <a:rPr lang="ar-SA" sz="2400" dirty="0" smtClean="0"/>
              <a:t>       </a:t>
            </a:r>
            <a:r>
              <a:rPr lang="ar-EG" sz="2400" dirty="0" smtClean="0"/>
              <a:t>لـ</a:t>
            </a:r>
            <a:r>
              <a:rPr lang="en-US" sz="2400" dirty="0" smtClean="0"/>
              <a:t> </a:t>
            </a:r>
            <a:r>
              <a:rPr lang="ar-EG" sz="2400" dirty="0" smtClean="0"/>
              <a:t> </a:t>
            </a:r>
            <a:r>
              <a:rPr lang="ar-SA" sz="2400" dirty="0" smtClean="0"/>
              <a:t>نحسب أولاً الوزن الجزيئي</a:t>
            </a:r>
            <a:endParaRPr lang="en-US" sz="2400" dirty="0" smtClean="0"/>
          </a:p>
          <a:p>
            <a:pPr algn="l" rtl="0"/>
            <a:r>
              <a:rPr lang="en-US" sz="2400" dirty="0" smtClean="0"/>
              <a:t>                               =  (2×14) + (4×16)  </a:t>
            </a:r>
          </a:p>
          <a:p>
            <a:pPr algn="l" rtl="0"/>
            <a:r>
              <a:rPr lang="en-US" sz="2400" dirty="0" smtClean="0"/>
              <a:t>                               = 28 + 64 </a:t>
            </a:r>
            <a:br>
              <a:rPr lang="en-US" sz="2400" dirty="0" smtClean="0"/>
            </a:br>
            <a:r>
              <a:rPr lang="en-US" sz="2400" dirty="0" smtClean="0"/>
              <a:t>                               =92 </a:t>
            </a:r>
            <a:r>
              <a:rPr lang="ar-SA" sz="2400" dirty="0" smtClean="0"/>
              <a:t>غم</a:t>
            </a:r>
            <a:r>
              <a:rPr lang="en-US" sz="2400" dirty="0" smtClean="0"/>
              <a:t>.</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EG"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EG"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ar-EG"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1750" name="Picture 145" descr="http://www.schoolarabia.net/images/modules/chemistry/general_chemistry_im/level5/chemical_kinetics/chemical_equilibrium/49.gif"/>
          <p:cNvPicPr>
            <a:picLocks noChangeAspect="1" noChangeArrowheads="1"/>
          </p:cNvPicPr>
          <p:nvPr/>
        </p:nvPicPr>
        <p:blipFill>
          <a:blip r:embed="rId3"/>
          <a:srcRect/>
          <a:stretch>
            <a:fillRect/>
          </a:stretch>
        </p:blipFill>
        <p:spPr bwMode="auto">
          <a:xfrm>
            <a:off x="2000232" y="3929066"/>
            <a:ext cx="3357586" cy="72390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11222"/>
          </a:xfrm>
        </p:spPr>
        <p:txBody>
          <a:bodyPr>
            <a:normAutofit fontScale="90000"/>
          </a:bodyPr>
          <a:lstStyle/>
          <a:p>
            <a:pPr algn="r" rtl="0"/>
            <a:r>
              <a:rPr lang="ar-JO" sz="2800" dirty="0" smtClean="0"/>
              <a:t>يمكننا الآن أن نحسب عدد </a:t>
            </a:r>
            <a:r>
              <a:rPr lang="ar-JO" sz="2800" dirty="0" err="1" smtClean="0"/>
              <a:t>مولات</a:t>
            </a:r>
            <a:r>
              <a:rPr lang="ar-EG" sz="2800" dirty="0" smtClean="0"/>
              <a:t> </a:t>
            </a:r>
            <a:r>
              <a:rPr lang="en-US" sz="2800" dirty="0" smtClean="0"/>
              <a:t/>
            </a:r>
            <a:br>
              <a:rPr lang="en-US" sz="2800" dirty="0" smtClean="0"/>
            </a:br>
            <a:r>
              <a:rPr lang="en-US" sz="2800" dirty="0" smtClean="0"/>
              <a:t>  N</a:t>
            </a:r>
            <a:r>
              <a:rPr lang="en-US" sz="2800" baseline="-25000" dirty="0" smtClean="0"/>
              <a:t>2</a:t>
            </a:r>
            <a:r>
              <a:rPr lang="en-US" sz="2800" dirty="0" smtClean="0"/>
              <a:t>O</a:t>
            </a:r>
            <a:r>
              <a:rPr lang="en-US" sz="2800" baseline="-25000" dirty="0" smtClean="0"/>
              <a:t>4</a:t>
            </a:r>
            <a:r>
              <a:rPr lang="en-US" sz="2800" dirty="0" smtClean="0"/>
              <a:t> =                             </a:t>
            </a:r>
            <a:r>
              <a:rPr lang="ar-EG" sz="2800" dirty="0" smtClean="0"/>
              <a:t>                        </a:t>
            </a:r>
            <a:r>
              <a:rPr lang="en-US" sz="2800" dirty="0" smtClean="0"/>
              <a:t>  </a:t>
            </a:r>
            <a:br>
              <a:rPr lang="en-US" sz="2800" dirty="0" smtClean="0"/>
            </a:br>
            <a:r>
              <a:rPr lang="ar-EG" sz="2800" dirty="0" smtClean="0"/>
              <a:t>      </a:t>
            </a:r>
            <a:r>
              <a:rPr lang="en-US" sz="2800" dirty="0" smtClean="0"/>
              <a:t/>
            </a:r>
            <a:br>
              <a:rPr lang="en-US" sz="2800" dirty="0" smtClean="0"/>
            </a:br>
            <a:endParaRPr lang="ar-EG" sz="2800" dirty="0"/>
          </a:p>
        </p:txBody>
      </p:sp>
      <p:sp>
        <p:nvSpPr>
          <p:cNvPr id="3" name="عنصر نائب للمحتوى 2"/>
          <p:cNvSpPr>
            <a:spLocks noGrp="1"/>
          </p:cNvSpPr>
          <p:nvPr>
            <p:ph idx="1"/>
          </p:nvPr>
        </p:nvSpPr>
        <p:spPr>
          <a:xfrm>
            <a:off x="457200" y="1428736"/>
            <a:ext cx="8229600" cy="5000660"/>
          </a:xfrm>
        </p:spPr>
        <p:txBody>
          <a:bodyPr>
            <a:normAutofit lnSpcReduction="10000"/>
          </a:bodyPr>
          <a:lstStyle/>
          <a:p>
            <a:r>
              <a:rPr lang="en-US" dirty="0" smtClean="0"/>
              <a:t>N</a:t>
            </a:r>
            <a:r>
              <a:rPr lang="en-US" baseline="-25000" dirty="0" smtClean="0"/>
              <a:t>2</a:t>
            </a:r>
            <a:r>
              <a:rPr lang="en-US" dirty="0" smtClean="0"/>
              <a:t>O</a:t>
            </a:r>
            <a:r>
              <a:rPr lang="en-US" baseline="-25000" dirty="0" smtClean="0"/>
              <a:t>4</a:t>
            </a:r>
            <a:r>
              <a:rPr lang="en-US" dirty="0" smtClean="0"/>
              <a:t> </a:t>
            </a:r>
            <a:r>
              <a:rPr lang="ar-SA" b="1" dirty="0" smtClean="0"/>
              <a:t> مول / لت</a:t>
            </a:r>
            <a:r>
              <a:rPr lang="ar-EG" b="1" dirty="0" smtClean="0"/>
              <a:t>ر</a:t>
            </a:r>
          </a:p>
          <a:p>
            <a:r>
              <a:rPr lang="ar-JO" dirty="0" smtClean="0"/>
              <a:t>وبطريقة مشابهة نحسب تركيز  </a:t>
            </a:r>
            <a:r>
              <a:rPr lang="en-US" dirty="0" smtClean="0"/>
              <a:t>NO</a:t>
            </a:r>
            <a:r>
              <a:rPr lang="en-US" baseline="-25000" dirty="0" smtClean="0"/>
              <a:t>2</a:t>
            </a:r>
            <a:r>
              <a:rPr lang="ar-JO" dirty="0" smtClean="0"/>
              <a:t>  فنجد :</a:t>
            </a:r>
            <a:endParaRPr lang="en-US" dirty="0" smtClean="0"/>
          </a:p>
          <a:p>
            <a:pPr rtl="0"/>
            <a:r>
              <a:rPr lang="en-US" dirty="0" smtClean="0"/>
              <a:t> = NO</a:t>
            </a:r>
            <a:r>
              <a:rPr lang="en-US" baseline="-25000" dirty="0" smtClean="0"/>
              <a:t>2</a:t>
            </a:r>
            <a:r>
              <a:rPr lang="en-US" dirty="0" smtClean="0"/>
              <a:t>                            </a:t>
            </a:r>
            <a:r>
              <a:rPr lang="ar-SA" dirty="0" smtClean="0"/>
              <a:t>وزن </a:t>
            </a:r>
            <a:r>
              <a:rPr lang="ar-SA" dirty="0" err="1" smtClean="0"/>
              <a:t>المول</a:t>
            </a:r>
            <a:r>
              <a:rPr lang="ar-SA" dirty="0" smtClean="0"/>
              <a:t> من</a:t>
            </a:r>
            <a:r>
              <a:rPr lang="en-US" dirty="0" smtClean="0"/>
              <a:t> </a:t>
            </a:r>
            <a:r>
              <a:rPr lang="ar-EG" dirty="0" smtClean="0"/>
              <a:t>     </a:t>
            </a:r>
            <a:r>
              <a:rPr lang="en-US" dirty="0" smtClean="0"/>
              <a:t> </a:t>
            </a:r>
          </a:p>
          <a:p>
            <a:pPr rtl="0"/>
            <a:r>
              <a:rPr lang="en-US" dirty="0" smtClean="0"/>
              <a:t> = (1×14) + (2×16) </a:t>
            </a:r>
            <a:r>
              <a:rPr lang="ar-EG" dirty="0" smtClean="0"/>
              <a:t>                            </a:t>
            </a:r>
            <a:endParaRPr lang="en-US" dirty="0" smtClean="0"/>
          </a:p>
          <a:p>
            <a:r>
              <a:rPr lang="ar-EG" dirty="0" smtClean="0"/>
              <a:t>         46 جم    =     32   +    14    =</a:t>
            </a:r>
          </a:p>
          <a:p>
            <a:pPr rtl="0"/>
            <a:r>
              <a:rPr lang="en-US" dirty="0" smtClean="0"/>
              <a:t>           </a:t>
            </a:r>
            <a:r>
              <a:rPr lang="ar-EG" dirty="0" smtClean="0"/>
              <a:t> </a:t>
            </a:r>
            <a:r>
              <a:rPr lang="ar-JO" dirty="0" smtClean="0"/>
              <a:t>=0.325</a:t>
            </a:r>
            <a:r>
              <a:rPr lang="en-US" dirty="0" smtClean="0"/>
              <a:t>                           NO</a:t>
            </a:r>
            <a:r>
              <a:rPr lang="en-US" baseline="-25000" dirty="0" smtClean="0"/>
              <a:t>2   </a:t>
            </a:r>
            <a:r>
              <a:rPr lang="ar-EG" dirty="0" smtClean="0"/>
              <a:t> </a:t>
            </a:r>
            <a:r>
              <a:rPr lang="ar-SA" dirty="0" smtClean="0"/>
              <a:t>عدد </a:t>
            </a:r>
            <a:r>
              <a:rPr lang="ar-SA" dirty="0" err="1" smtClean="0"/>
              <a:t>مولات</a:t>
            </a:r>
            <a:endParaRPr lang="en-US" dirty="0" smtClean="0"/>
          </a:p>
          <a:p>
            <a:endParaRPr lang="en-US" dirty="0" smtClean="0"/>
          </a:p>
          <a:p>
            <a:pPr rtl="0"/>
            <a:r>
              <a:rPr lang="ar-EG" dirty="0" smtClean="0"/>
              <a:t>=                                = </a:t>
            </a:r>
            <a:r>
              <a:rPr lang="ar-SA" dirty="0" smtClean="0"/>
              <a:t>مول / لتر .</a:t>
            </a:r>
            <a:r>
              <a:rPr lang="en-US" dirty="0" smtClean="0"/>
              <a:t> NO</a:t>
            </a:r>
            <a:r>
              <a:rPr lang="en-US" baseline="-25000" dirty="0" smtClean="0"/>
              <a:t>2 </a:t>
            </a:r>
            <a:r>
              <a:rPr lang="ar-SA" dirty="0" smtClean="0"/>
              <a:t>تركيز</a:t>
            </a:r>
            <a:endParaRPr lang="en-US" dirty="0" smtClean="0"/>
          </a:p>
          <a:p>
            <a:pPr rtl="0"/>
            <a:r>
              <a:rPr lang="en-US" dirty="0" smtClean="0"/>
              <a:t> </a:t>
            </a:r>
          </a:p>
          <a:p>
            <a:endParaRPr lang="ar-EG" dirty="0"/>
          </a:p>
        </p:txBody>
      </p:sp>
      <p:pic>
        <p:nvPicPr>
          <p:cNvPr id="34818" name="Picture 149" descr="http://www.schoolarabia.net/images/modules/chemistry/general_chemistry_im/level5/chemical_kinetics/chemical_equilibrium/51.gif"/>
          <p:cNvPicPr>
            <a:picLocks noChangeAspect="1" noChangeArrowheads="1"/>
          </p:cNvPicPr>
          <p:nvPr/>
        </p:nvPicPr>
        <p:blipFill>
          <a:blip r:embed="rId2"/>
          <a:srcRect/>
          <a:stretch>
            <a:fillRect/>
          </a:stretch>
        </p:blipFill>
        <p:spPr bwMode="auto">
          <a:xfrm>
            <a:off x="5072066" y="642918"/>
            <a:ext cx="857256" cy="428628"/>
          </a:xfrm>
          <a:prstGeom prst="rect">
            <a:avLst/>
          </a:prstGeom>
          <a:noFill/>
          <a:ln w="9525">
            <a:noFill/>
            <a:miter lim="800000"/>
            <a:headEnd/>
            <a:tailEnd/>
          </a:ln>
        </p:spPr>
      </p:pic>
      <p:sp>
        <p:nvSpPr>
          <p:cNvPr id="5" name="مستطيل 4"/>
          <p:cNvSpPr/>
          <p:nvPr/>
        </p:nvSpPr>
        <p:spPr>
          <a:xfrm>
            <a:off x="6357950" y="642918"/>
            <a:ext cx="1214446" cy="369332"/>
          </a:xfrm>
          <a:prstGeom prst="rect">
            <a:avLst/>
          </a:prstGeom>
        </p:spPr>
        <p:txBody>
          <a:bodyPr wrap="square">
            <a:spAutoFit/>
          </a:bodyPr>
          <a:lstStyle/>
          <a:p>
            <a:r>
              <a:rPr lang="en-US" dirty="0" smtClean="0"/>
              <a:t>= 0.08 </a:t>
            </a:r>
            <a:r>
              <a:rPr lang="ar-JO" dirty="0" smtClean="0"/>
              <a:t>مولاً</a:t>
            </a:r>
            <a:r>
              <a:rPr lang="en-US" dirty="0" smtClean="0"/>
              <a:t> </a:t>
            </a:r>
            <a:endParaRPr lang="ar-EG" dirty="0"/>
          </a:p>
        </p:txBody>
      </p:sp>
      <p:pic>
        <p:nvPicPr>
          <p:cNvPr id="34819" name="Picture 150" descr="http://www.schoolarabia.net/images/modules/chemistry/general_chemistry_im/level5/chemical_kinetics/chemical_equilibrium/52.gif"/>
          <p:cNvPicPr>
            <a:picLocks noChangeAspect="1" noChangeArrowheads="1"/>
          </p:cNvPicPr>
          <p:nvPr/>
        </p:nvPicPr>
        <p:blipFill>
          <a:blip r:embed="rId3"/>
          <a:srcRect/>
          <a:stretch>
            <a:fillRect/>
          </a:stretch>
        </p:blipFill>
        <p:spPr bwMode="auto">
          <a:xfrm>
            <a:off x="2071670" y="1428736"/>
            <a:ext cx="3214710" cy="584202"/>
          </a:xfrm>
          <a:prstGeom prst="rect">
            <a:avLst/>
          </a:prstGeom>
          <a:noFill/>
          <a:ln w="9525">
            <a:noFill/>
            <a:miter lim="800000"/>
            <a:headEnd/>
            <a:tailEnd/>
          </a:ln>
        </p:spPr>
      </p:pic>
      <p:pic>
        <p:nvPicPr>
          <p:cNvPr id="34820" name="Picture 151" descr="http://www.schoolarabia.net/images/modules/chemistry/general_chemistry_im/level5/chemical_kinetics/chemical_equilibrium/53.gif"/>
          <p:cNvPicPr>
            <a:picLocks noChangeAspect="1" noChangeArrowheads="1"/>
          </p:cNvPicPr>
          <p:nvPr/>
        </p:nvPicPr>
        <p:blipFill>
          <a:blip r:embed="rId4"/>
          <a:srcRect/>
          <a:stretch>
            <a:fillRect/>
          </a:stretch>
        </p:blipFill>
        <p:spPr bwMode="auto">
          <a:xfrm>
            <a:off x="4143372" y="4286256"/>
            <a:ext cx="1643074" cy="714380"/>
          </a:xfrm>
          <a:prstGeom prst="rect">
            <a:avLst/>
          </a:prstGeom>
          <a:noFill/>
          <a:ln w="9525">
            <a:noFill/>
            <a:miter lim="800000"/>
            <a:headEnd/>
            <a:tailEnd/>
          </a:ln>
        </p:spPr>
      </p:pic>
      <p:pic>
        <p:nvPicPr>
          <p:cNvPr id="34821" name="Picture 152" descr="http://www.schoolarabia.net/images/modules/chemistry/general_chemistry_im/level5/chemical_kinetics/chemical_equilibrium/54.gif"/>
          <p:cNvPicPr>
            <a:picLocks noChangeAspect="1" noChangeArrowheads="1"/>
          </p:cNvPicPr>
          <p:nvPr/>
        </p:nvPicPr>
        <p:blipFill>
          <a:blip r:embed="rId5"/>
          <a:srcRect/>
          <a:stretch>
            <a:fillRect/>
          </a:stretch>
        </p:blipFill>
        <p:spPr bwMode="auto">
          <a:xfrm>
            <a:off x="3500430" y="5286388"/>
            <a:ext cx="3143272" cy="64294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smtClean="0"/>
              <a:t>إذن</a:t>
            </a:r>
            <a:r>
              <a:rPr lang="ar-SA" sz="2800" dirty="0" smtClean="0"/>
              <a:t> يجب أن نحسب تركيز كل مادة من المادتين، كيف يمكن أن نحسب تركيز كل مادة ؟</a:t>
            </a:r>
            <a:endParaRPr lang="en-US" sz="2800" dirty="0"/>
          </a:p>
        </p:txBody>
      </p:sp>
      <p:sp>
        <p:nvSpPr>
          <p:cNvPr id="3" name="عنصر نائب للمحتوى 2"/>
          <p:cNvSpPr>
            <a:spLocks noGrp="1"/>
          </p:cNvSpPr>
          <p:nvPr>
            <p:ph idx="1"/>
          </p:nvPr>
        </p:nvSpPr>
        <p:spPr>
          <a:xfrm>
            <a:off x="357158" y="1428736"/>
            <a:ext cx="8572560" cy="5286412"/>
          </a:xfrm>
        </p:spPr>
        <p:txBody>
          <a:bodyPr/>
          <a:lstStyle/>
          <a:p>
            <a:r>
              <a:rPr lang="ar-SA" dirty="0" smtClean="0"/>
              <a:t>هل تعرف أن تركيز المادة</a:t>
            </a:r>
            <a:r>
              <a:rPr lang="en-US" dirty="0" smtClean="0"/>
              <a:t> = </a:t>
            </a:r>
          </a:p>
          <a:p>
            <a:r>
              <a:rPr lang="ar-JO" sz="2800" dirty="0" smtClean="0"/>
              <a:t>يمكننا الآن أن نحسب عدد </a:t>
            </a:r>
            <a:r>
              <a:rPr lang="ar-JO" sz="2800" dirty="0" err="1" smtClean="0"/>
              <a:t>مولا</a:t>
            </a:r>
            <a:r>
              <a:rPr lang="ar-JO" sz="2800" b="1" dirty="0" err="1" smtClean="0"/>
              <a:t>ت</a:t>
            </a:r>
            <a:r>
              <a:rPr lang="en-US" sz="2800" dirty="0" smtClean="0"/>
              <a:t>        = N</a:t>
            </a:r>
            <a:r>
              <a:rPr lang="en-US" sz="2800" baseline="-25000" dirty="0" smtClean="0"/>
              <a:t>2</a:t>
            </a:r>
            <a:r>
              <a:rPr lang="en-US" sz="2800" dirty="0" smtClean="0"/>
              <a:t>O</a:t>
            </a:r>
            <a:r>
              <a:rPr lang="en-US" sz="2800" baseline="-25000" dirty="0" smtClean="0"/>
              <a:t>4  </a:t>
            </a:r>
            <a:endParaRPr lang="ar-EG" sz="2800" dirty="0"/>
          </a:p>
        </p:txBody>
      </p:sp>
      <p:pic>
        <p:nvPicPr>
          <p:cNvPr id="35842" name="Picture 146" descr="http://www.schoolarabia.net/images/modules/chemistry/general_chemistry_im/level5/chemical_kinetics/chemical_equilibrium/98.gif"/>
          <p:cNvPicPr>
            <a:picLocks noChangeAspect="1" noChangeArrowheads="1"/>
          </p:cNvPicPr>
          <p:nvPr/>
        </p:nvPicPr>
        <p:blipFill>
          <a:blip r:embed="rId2"/>
          <a:srcRect/>
          <a:stretch>
            <a:fillRect/>
          </a:stretch>
        </p:blipFill>
        <p:spPr bwMode="auto">
          <a:xfrm>
            <a:off x="1785918" y="1500174"/>
            <a:ext cx="2503495" cy="530227"/>
          </a:xfrm>
          <a:prstGeom prst="rect">
            <a:avLst/>
          </a:prstGeom>
          <a:noFill/>
          <a:ln w="9525">
            <a:noFill/>
            <a:miter lim="800000"/>
            <a:headEnd/>
            <a:tailEnd/>
          </a:ln>
        </p:spPr>
      </p:pic>
      <p:pic>
        <p:nvPicPr>
          <p:cNvPr id="35843" name="Picture 157" descr="http://www.schoolarabia.net/images/modules/chemistry/general_chemistry_im/level5/chemical_kinetics/chemical_equilibrium/51.gif"/>
          <p:cNvPicPr>
            <a:picLocks noChangeAspect="1" noChangeArrowheads="1"/>
          </p:cNvPicPr>
          <p:nvPr/>
        </p:nvPicPr>
        <p:blipFill>
          <a:blip r:embed="rId3"/>
          <a:srcRect/>
          <a:stretch>
            <a:fillRect/>
          </a:stretch>
        </p:blipFill>
        <p:spPr bwMode="auto">
          <a:xfrm>
            <a:off x="1643042" y="2214554"/>
            <a:ext cx="1714512" cy="428628"/>
          </a:xfrm>
          <a:prstGeom prst="rect">
            <a:avLst/>
          </a:prstGeom>
          <a:noFill/>
          <a:ln w="9525">
            <a:noFill/>
            <a:miter lim="800000"/>
            <a:headEnd/>
            <a:tailEnd/>
          </a:ln>
        </p:spPr>
      </p:pic>
      <p:graphicFrame>
        <p:nvGraphicFramePr>
          <p:cNvPr id="6" name="جدول 5"/>
          <p:cNvGraphicFramePr>
            <a:graphicFrameLocks noGrp="1"/>
          </p:cNvGraphicFramePr>
          <p:nvPr/>
        </p:nvGraphicFramePr>
        <p:xfrm>
          <a:off x="1524000" y="3297555"/>
          <a:ext cx="7048528" cy="506730"/>
        </p:xfrm>
        <a:graphic>
          <a:graphicData uri="http://schemas.openxmlformats.org/drawingml/2006/table">
            <a:tbl>
              <a:tblPr/>
              <a:tblGrid>
                <a:gridCol w="3083731"/>
                <a:gridCol w="3964797"/>
              </a:tblGrid>
              <a:tr h="0">
                <a:tc>
                  <a:txBody>
                    <a:bodyPr/>
                    <a:lstStyle/>
                    <a:p>
                      <a:pPr algn="l" rtl="0">
                        <a:spcAft>
                          <a:spcPts val="0"/>
                        </a:spcAft>
                      </a:pPr>
                      <a:endParaRPr lang="en-US" sz="2800" dirty="0">
                        <a:latin typeface="Times New Roman"/>
                        <a:ea typeface="Times New Roman"/>
                        <a:cs typeface="Arial"/>
                      </a:endParaRPr>
                    </a:p>
                  </a:txBody>
                  <a:tcPr marL="9525" marR="9525" marT="9525" marB="9525" anchor="ctr">
                    <a:lnL>
                      <a:noFill/>
                    </a:lnL>
                    <a:lnR>
                      <a:noFill/>
                    </a:lnR>
                    <a:lnT>
                      <a:noFill/>
                    </a:lnT>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3200" dirty="0" smtClean="0">
                          <a:latin typeface="Rockwell Condensed"/>
                          <a:ea typeface="Times New Roman"/>
                          <a:cs typeface="Arial"/>
                        </a:rPr>
                        <a:t> = </a:t>
                      </a:r>
                      <a:r>
                        <a:rPr lang="ar-SA" sz="2800" kern="1200" dirty="0" smtClean="0">
                          <a:solidFill>
                            <a:schemeClr val="tx1"/>
                          </a:solidFill>
                          <a:latin typeface="+mn-lt"/>
                          <a:ea typeface="+mn-ea"/>
                          <a:cs typeface="+mn-cs"/>
                        </a:rPr>
                        <a:t>مول / لتر</a:t>
                      </a:r>
                      <a:r>
                        <a:rPr lang="en-US" sz="2800" dirty="0" smtClean="0">
                          <a:latin typeface="Rockwell Condensed"/>
                          <a:ea typeface="Times New Roman"/>
                          <a:cs typeface="Arial"/>
                        </a:rPr>
                        <a:t>  </a:t>
                      </a:r>
                      <a:r>
                        <a:rPr lang="en-US" sz="3200" dirty="0" smtClean="0">
                          <a:latin typeface="Rockwell Condensed"/>
                          <a:ea typeface="Times New Roman"/>
                          <a:cs typeface="Arial"/>
                        </a:rPr>
                        <a:t>N</a:t>
                      </a:r>
                      <a:r>
                        <a:rPr lang="en-US" sz="3200" baseline="-25000" dirty="0" smtClean="0">
                          <a:latin typeface="Rockwell Condensed"/>
                          <a:ea typeface="Times New Roman"/>
                          <a:cs typeface="Arial"/>
                        </a:rPr>
                        <a:t>2</a:t>
                      </a:r>
                      <a:r>
                        <a:rPr lang="en-US" sz="3200" dirty="0" smtClean="0">
                          <a:latin typeface="Rockwell Condensed"/>
                          <a:ea typeface="Times New Roman"/>
                          <a:cs typeface="Arial"/>
                        </a:rPr>
                        <a:t>O</a:t>
                      </a:r>
                      <a:r>
                        <a:rPr lang="en-US" sz="3200" baseline="-25000" dirty="0" smtClean="0">
                          <a:latin typeface="Rockwell Condensed"/>
                          <a:ea typeface="Times New Roman"/>
                          <a:cs typeface="Arial"/>
                        </a:rPr>
                        <a:t>4</a:t>
                      </a:r>
                      <a:r>
                        <a:rPr lang="en-US" sz="3200" dirty="0">
                          <a:latin typeface="Tahoma"/>
                          <a:ea typeface="Times New Roman"/>
                          <a:cs typeface="Arial"/>
                        </a:rPr>
                        <a:t> </a:t>
                      </a:r>
                      <a:r>
                        <a:rPr lang="ar-JO" sz="3200" dirty="0" smtClean="0">
                          <a:latin typeface="Times New Roman"/>
                          <a:ea typeface="Times New Roman"/>
                          <a:cs typeface="Tahoma"/>
                        </a:rPr>
                        <a:t>تركيز</a:t>
                      </a:r>
                      <a:endParaRPr lang="en-US" sz="3200" dirty="0" smtClean="0">
                        <a:latin typeface="Times New Roman"/>
                        <a:ea typeface="Times New Roman"/>
                        <a:cs typeface="Arial"/>
                      </a:endParaRPr>
                    </a:p>
                  </a:txBody>
                  <a:tcPr marL="9525" marR="9525" marT="9525" marB="9525" anchor="ctr">
                    <a:lnL>
                      <a:noFill/>
                    </a:lnL>
                    <a:lnR>
                      <a:noFill/>
                    </a:lnR>
                    <a:lnT>
                      <a:noFill/>
                    </a:lnT>
                    <a:lnB>
                      <a:noFill/>
                    </a:lnB>
                  </a:tcPr>
                </a:tc>
              </a:tr>
            </a:tbl>
          </a:graphicData>
        </a:graphic>
      </p:graphicFrame>
      <p:pic>
        <p:nvPicPr>
          <p:cNvPr id="35844" name="Picture 158" descr="http://www.schoolarabia.net/images/modules/chemistry/general_chemistry_im/level5/chemical_kinetics/chemical_equilibrium/52.gif"/>
          <p:cNvPicPr>
            <a:picLocks noChangeAspect="1" noChangeArrowheads="1"/>
          </p:cNvPicPr>
          <p:nvPr/>
        </p:nvPicPr>
        <p:blipFill>
          <a:blip r:embed="rId4"/>
          <a:srcRect/>
          <a:stretch>
            <a:fillRect/>
          </a:stretch>
        </p:blipFill>
        <p:spPr bwMode="auto">
          <a:xfrm>
            <a:off x="2000232" y="3214686"/>
            <a:ext cx="2714644" cy="642942"/>
          </a:xfrm>
          <a:prstGeom prst="rect">
            <a:avLst/>
          </a:prstGeom>
          <a:noFill/>
          <a:ln w="9525">
            <a:noFill/>
            <a:miter lim="800000"/>
            <a:headEnd/>
            <a:tailEnd/>
          </a:ln>
        </p:spPr>
      </p:pic>
      <p:sp>
        <p:nvSpPr>
          <p:cNvPr id="35845" name="Rectangle 5"/>
          <p:cNvSpPr>
            <a:spLocks noChangeArrowheads="1"/>
          </p:cNvSpPr>
          <p:nvPr/>
        </p:nvSpPr>
        <p:spPr bwMode="auto">
          <a:xfrm>
            <a:off x="785786" y="4000504"/>
            <a:ext cx="757242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24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وبطريقة مشابهة نحسب تركيز  </a:t>
            </a:r>
            <a:r>
              <a:rPr kumimoji="0" lang="en-US" sz="2400" b="0" i="0" u="none" strike="noStrike" cap="none" normalizeH="0" baseline="0" dirty="0" smtClean="0">
                <a:ln>
                  <a:noFill/>
                </a:ln>
                <a:solidFill>
                  <a:srgbClr val="000000"/>
                </a:solidFill>
                <a:effectLst/>
                <a:latin typeface="Rockwell Condensed" pitchFamily="18" charset="0"/>
                <a:ea typeface="Times New Roman" pitchFamily="18" charset="0"/>
                <a:cs typeface="Arial" pitchFamily="34" charset="0"/>
              </a:rPr>
              <a:t>NO</a:t>
            </a:r>
            <a:r>
              <a:rPr kumimoji="0" lang="en-US" sz="2400" b="0" i="0" u="none" strike="noStrike" cap="none" normalizeH="0" baseline="-30000" dirty="0" smtClean="0">
                <a:ln>
                  <a:noFill/>
                </a:ln>
                <a:solidFill>
                  <a:srgbClr val="000000"/>
                </a:solidFill>
                <a:effectLst/>
                <a:latin typeface="Rockwell Condensed" pitchFamily="18" charset="0"/>
                <a:ea typeface="Times New Roman" pitchFamily="18" charset="0"/>
                <a:cs typeface="Arial" pitchFamily="34" charset="0"/>
              </a:rPr>
              <a:t>2</a:t>
            </a:r>
            <a:r>
              <a:rPr kumimoji="0" lang="ar-JO" sz="2400" b="0" i="0" u="none" strike="noStrike" cap="none" normalizeH="0" baseline="0" dirty="0" smtClean="0">
                <a:ln>
                  <a:noFill/>
                </a:ln>
                <a:solidFill>
                  <a:srgbClr val="000000"/>
                </a:solidFill>
                <a:effectLst/>
                <a:latin typeface="Arial"/>
                <a:ea typeface="Times New Roman" pitchFamily="18" charset="0"/>
                <a:cs typeface="Tahoma" pitchFamily="34" charset="0"/>
              </a:rPr>
              <a:t>  فنجد :</a:t>
            </a:r>
            <a:endParaRPr kumimoji="0" lang="en-US" sz="2400" b="0" i="0" u="none" strike="noStrike" cap="none" normalizeH="0" baseline="0" dirty="0" smtClean="0">
              <a:ln>
                <a:noFill/>
              </a:ln>
              <a:solidFill>
                <a:srgbClr val="000000"/>
              </a:solidFill>
              <a:effectLst/>
              <a:latin typeface="Arial"/>
              <a:ea typeface="Times New Roman" pitchFamily="18" charset="0"/>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dirty="0" smtClean="0">
              <a:solidFill>
                <a:srgbClr val="000000"/>
              </a:solidFill>
              <a:latin typeface="Arial"/>
              <a:ea typeface="Times New Roman" pitchFamily="18" charset="0"/>
              <a:cs typeface="Tahoma" pitchFamily="34" charset="0"/>
            </a:endParaRPr>
          </a:p>
          <a:p>
            <a:r>
              <a:rPr lang="ar-SA" sz="2400" dirty="0" smtClean="0"/>
              <a:t>وزن </a:t>
            </a:r>
            <a:r>
              <a:rPr lang="ar-SA" sz="2400" dirty="0" err="1" smtClean="0"/>
              <a:t>المول</a:t>
            </a:r>
            <a:r>
              <a:rPr lang="ar-SA" sz="2400" dirty="0" smtClean="0"/>
              <a:t> من</a:t>
            </a:r>
            <a:r>
              <a:rPr lang="ar-EG" sz="2400" dirty="0" smtClean="0"/>
              <a:t> </a:t>
            </a:r>
            <a:r>
              <a:rPr lang="en-US" sz="2400" dirty="0" smtClean="0"/>
              <a:t>NO</a:t>
            </a:r>
            <a:r>
              <a:rPr lang="en-US" sz="2400" baseline="-25000" dirty="0" smtClean="0"/>
              <a:t>2</a:t>
            </a:r>
            <a:r>
              <a:rPr lang="en-US" sz="2400" dirty="0" smtClean="0"/>
              <a:t> </a:t>
            </a:r>
            <a:r>
              <a:rPr lang="ar-EG" sz="2400" dirty="0" smtClean="0"/>
              <a:t>   = </a:t>
            </a:r>
            <a:r>
              <a:rPr lang="en-US" sz="2400" dirty="0" smtClean="0"/>
              <a:t>= (1×14) + (2×16) </a:t>
            </a:r>
            <a:r>
              <a:rPr lang="ar-JO" sz="2400" dirty="0" smtClean="0"/>
              <a:t>=</a:t>
            </a:r>
            <a:r>
              <a:rPr lang="ar-SA" sz="2400" dirty="0" smtClean="0"/>
              <a:t> 14 + 32</a:t>
            </a:r>
            <a:r>
              <a:rPr lang="ar-EG" sz="2400" dirty="0" smtClean="0"/>
              <a:t> </a:t>
            </a:r>
            <a:r>
              <a:rPr lang="ar-SA" sz="2400" dirty="0" smtClean="0"/>
              <a:t>=46 غم .</a:t>
            </a:r>
            <a:endParaRPr lang="ar-EG" sz="2400" dirty="0" smtClean="0"/>
          </a:p>
          <a:p>
            <a:pPr rtl="0"/>
            <a:r>
              <a:rPr lang="en-US" sz="2400" dirty="0" smtClean="0"/>
              <a:t>   </a:t>
            </a:r>
            <a:r>
              <a:rPr lang="ar-EG" sz="2400" dirty="0" smtClean="0"/>
              <a:t>            =                      </a:t>
            </a:r>
            <a:r>
              <a:rPr lang="en-US" sz="2400" dirty="0" smtClean="0"/>
              <a:t> </a:t>
            </a:r>
            <a:r>
              <a:rPr lang="ar-EG" sz="2400" dirty="0" smtClean="0"/>
              <a:t>=  </a:t>
            </a:r>
            <a:r>
              <a:rPr lang="en-US" sz="2400" dirty="0" smtClean="0"/>
              <a:t>        NO</a:t>
            </a:r>
            <a:r>
              <a:rPr lang="en-US" sz="2400" baseline="-25000" dirty="0" smtClean="0"/>
              <a:t>2</a:t>
            </a:r>
            <a:r>
              <a:rPr lang="en-US" sz="2400" dirty="0" smtClean="0"/>
              <a:t>   </a:t>
            </a:r>
            <a:r>
              <a:rPr lang="ar-SA" sz="2400" dirty="0" smtClean="0"/>
              <a:t>عدد </a:t>
            </a:r>
            <a:r>
              <a:rPr lang="ar-SA" sz="2400" dirty="0" err="1" smtClean="0"/>
              <a:t>مولات</a:t>
            </a:r>
            <a:endParaRPr lang="en-US" sz="2400" dirty="0" smtClean="0"/>
          </a:p>
          <a:p>
            <a:endParaRPr lang="en-US" sz="2400" dirty="0" smtClean="0"/>
          </a:p>
          <a:p>
            <a:pPr lvl="0" fontAlgn="base">
              <a:spcBef>
                <a:spcPct val="0"/>
              </a:spcBef>
              <a:spcAft>
                <a:spcPct val="0"/>
              </a:spcAft>
            </a:pPr>
            <a:endParaRPr kumimoji="0" lang="en-US" sz="2400" b="0" i="0" u="none" strike="noStrike" cap="none" normalizeH="0" baseline="0" dirty="0" smtClean="0">
              <a:ln>
                <a:noFill/>
              </a:ln>
              <a:solidFill>
                <a:srgbClr val="000000"/>
              </a:solidFill>
              <a:effectLst/>
              <a:latin typeface="Arial"/>
              <a:ea typeface="Times New Roman" pitchFamily="18" charset="0"/>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dirty="0" smtClean="0">
              <a:solidFill>
                <a:srgbClr val="000000"/>
              </a:solidFill>
              <a:latin typeface="Arial"/>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dirty="0" smtClean="0">
              <a:solidFill>
                <a:srgbClr val="000000"/>
              </a:solidFill>
              <a:latin typeface="Arial"/>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dirty="0" smtClean="0">
              <a:solidFill>
                <a:srgbClr val="000000"/>
              </a:solidFill>
              <a:latin typeface="Arial"/>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5846" name="Picture 159" descr="http://www.schoolarabia.net/images/modules/chemistry/general_chemistry_im/level5/chemical_kinetics/chemical_equilibrium/53.gif"/>
          <p:cNvPicPr>
            <a:picLocks noChangeAspect="1" noChangeArrowheads="1"/>
          </p:cNvPicPr>
          <p:nvPr/>
        </p:nvPicPr>
        <p:blipFill>
          <a:blip r:embed="rId5"/>
          <a:srcRect/>
          <a:stretch>
            <a:fillRect/>
          </a:stretch>
        </p:blipFill>
        <p:spPr bwMode="auto">
          <a:xfrm>
            <a:off x="4500562" y="5500702"/>
            <a:ext cx="1428760" cy="571504"/>
          </a:xfrm>
          <a:prstGeom prst="rect">
            <a:avLst/>
          </a:prstGeom>
          <a:noFill/>
          <a:ln w="9525">
            <a:noFill/>
            <a:miter lim="800000"/>
            <a:headEnd/>
            <a:tailEnd/>
          </a:ln>
        </p:spPr>
      </p:pic>
      <p:sp>
        <p:nvSpPr>
          <p:cNvPr id="10" name="مستطيل 9"/>
          <p:cNvSpPr/>
          <p:nvPr/>
        </p:nvSpPr>
        <p:spPr>
          <a:xfrm>
            <a:off x="1928794" y="5500702"/>
            <a:ext cx="1859733" cy="369332"/>
          </a:xfrm>
          <a:prstGeom prst="rect">
            <a:avLst/>
          </a:prstGeom>
        </p:spPr>
        <p:txBody>
          <a:bodyPr wrap="square">
            <a:spAutoFit/>
          </a:bodyPr>
          <a:lstStyle/>
          <a:p>
            <a:r>
              <a:rPr lang="ar-JO" dirty="0" smtClean="0"/>
              <a:t>=0.325 مول.</a:t>
            </a:r>
            <a:r>
              <a:rPr lang="en-US" dirty="0" smtClean="0"/>
              <a:t> </a:t>
            </a:r>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r"/>
            <a:r>
              <a:rPr lang="ar-SA" b="1" dirty="0" smtClean="0">
                <a:solidFill>
                  <a:schemeClr val="accent2"/>
                </a:solidFill>
              </a:rPr>
              <a:t>مثال 3</a:t>
            </a:r>
            <a:endParaRPr lang="ar-EG" dirty="0">
              <a:solidFill>
                <a:schemeClr val="accent2"/>
              </a:solidFill>
            </a:endParaRPr>
          </a:p>
        </p:txBody>
      </p:sp>
      <p:sp>
        <p:nvSpPr>
          <p:cNvPr id="3" name="عنصر نائب للمحتوى 2"/>
          <p:cNvSpPr>
            <a:spLocks noGrp="1"/>
          </p:cNvSpPr>
          <p:nvPr>
            <p:ph idx="1"/>
          </p:nvPr>
        </p:nvSpPr>
        <p:spPr>
          <a:xfrm>
            <a:off x="457200" y="928670"/>
            <a:ext cx="8229600" cy="5715040"/>
          </a:xfrm>
        </p:spPr>
        <p:txBody>
          <a:bodyPr/>
          <a:lstStyle/>
          <a:p>
            <a:r>
              <a:rPr lang="ar-SA" sz="2400" dirty="0" smtClean="0"/>
              <a:t>مزيج من </a:t>
            </a:r>
            <a:r>
              <a:rPr lang="en-US" sz="2400" dirty="0" smtClean="0"/>
              <a:t>O</a:t>
            </a:r>
            <a:r>
              <a:rPr lang="en-US" sz="2400" baseline="-25000" dirty="0" smtClean="0"/>
              <a:t>2</a:t>
            </a:r>
            <a:r>
              <a:rPr lang="ar-SA" sz="2400" dirty="0" smtClean="0"/>
              <a:t> ، </a:t>
            </a:r>
            <a:r>
              <a:rPr lang="en-US" sz="2400" dirty="0" smtClean="0"/>
              <a:t>SO</a:t>
            </a:r>
            <a:r>
              <a:rPr lang="en-US" sz="2400" baseline="-25000" dirty="0" smtClean="0"/>
              <a:t>2</a:t>
            </a:r>
            <a:r>
              <a:rPr lang="ar-SA" sz="2400" baseline="-25000" dirty="0" smtClean="0"/>
              <a:t> </a:t>
            </a:r>
            <a:r>
              <a:rPr lang="ar-SA" sz="2400" dirty="0" smtClean="0"/>
              <a:t>، </a:t>
            </a:r>
            <a:r>
              <a:rPr lang="en-US" sz="2400" dirty="0" smtClean="0"/>
              <a:t>SO</a:t>
            </a:r>
            <a:r>
              <a:rPr lang="en-US" sz="2400" baseline="-25000" dirty="0" smtClean="0"/>
              <a:t>3</a:t>
            </a:r>
            <a:r>
              <a:rPr lang="ar-SA" sz="2400" baseline="-25000" dirty="0" smtClean="0"/>
              <a:t> </a:t>
            </a:r>
            <a:r>
              <a:rPr lang="ar-SA" sz="2400" dirty="0" smtClean="0"/>
              <a:t>في وعاء حجمه 10 لتر، وعند درجة حرارة</a:t>
            </a:r>
            <a:r>
              <a:rPr lang="ar-EG" sz="2400" dirty="0" smtClean="0"/>
              <a:t> 25</a:t>
            </a:r>
            <a:r>
              <a:rPr lang="ar-SA" sz="2400" dirty="0" smtClean="0"/>
              <a:t> حيث </a:t>
            </a:r>
            <a:r>
              <a:rPr lang="en-US" sz="2400" dirty="0" err="1" smtClean="0"/>
              <a:t>K</a:t>
            </a:r>
            <a:r>
              <a:rPr lang="en-US" sz="2400" baseline="-25000" dirty="0" err="1" smtClean="0"/>
              <a:t>c</a:t>
            </a:r>
            <a:r>
              <a:rPr lang="ar-SA" sz="2400" dirty="0" smtClean="0"/>
              <a:t> للتفاعل =100</a:t>
            </a:r>
            <a:r>
              <a:rPr lang="ar-SA" dirty="0" smtClean="0"/>
              <a:t>.</a:t>
            </a:r>
            <a:endParaRPr lang="ar-EG" dirty="0" smtClean="0"/>
          </a:p>
          <a:p>
            <a:endParaRPr lang="en-US" dirty="0" smtClean="0"/>
          </a:p>
          <a:p>
            <a:r>
              <a:rPr lang="ar-SA" sz="2400" dirty="0" smtClean="0"/>
              <a:t>إذا كان عدد </a:t>
            </a:r>
            <a:r>
              <a:rPr lang="ar-SA" sz="2400" dirty="0" err="1" smtClean="0"/>
              <a:t>مولات</a:t>
            </a:r>
            <a:r>
              <a:rPr lang="ar-SA" sz="2400" dirty="0" smtClean="0"/>
              <a:t> </a:t>
            </a:r>
            <a:r>
              <a:rPr lang="en-US" sz="2400" dirty="0" smtClean="0"/>
              <a:t>SO</a:t>
            </a:r>
            <a:r>
              <a:rPr lang="en-US" sz="2400" baseline="-25000" dirty="0" smtClean="0"/>
              <a:t>3</a:t>
            </a:r>
            <a:r>
              <a:rPr lang="ar-SA" sz="2400" dirty="0" smtClean="0"/>
              <a:t> في الوعاء عند الاتزان مثلي عدد </a:t>
            </a:r>
            <a:r>
              <a:rPr lang="ar-SA" sz="2400" dirty="0" err="1" smtClean="0"/>
              <a:t>مولات</a:t>
            </a:r>
            <a:r>
              <a:rPr lang="ar-SA" sz="2400" dirty="0" smtClean="0"/>
              <a:t> </a:t>
            </a:r>
            <a:r>
              <a:rPr lang="en-US" sz="2400" dirty="0" smtClean="0"/>
              <a:t>SO</a:t>
            </a:r>
            <a:r>
              <a:rPr lang="en-US" sz="2400" baseline="-25000" dirty="0" smtClean="0"/>
              <a:t>2</a:t>
            </a:r>
            <a:r>
              <a:rPr lang="ar-SA" sz="2400" dirty="0" smtClean="0"/>
              <a:t>، فما عدد </a:t>
            </a:r>
            <a:r>
              <a:rPr lang="ar-SA" sz="2400" dirty="0" err="1" smtClean="0"/>
              <a:t>مولات</a:t>
            </a:r>
            <a:r>
              <a:rPr lang="ar-SA" sz="2400" dirty="0" smtClean="0"/>
              <a:t>  </a:t>
            </a:r>
            <a:r>
              <a:rPr lang="en-US" sz="2400" dirty="0" smtClean="0"/>
              <a:t>O</a:t>
            </a:r>
            <a:r>
              <a:rPr lang="en-US" sz="2400" baseline="-25000" dirty="0" smtClean="0"/>
              <a:t>2</a:t>
            </a:r>
            <a:r>
              <a:rPr lang="ar-SA" sz="2400" dirty="0" smtClean="0"/>
              <a:t> الموجودة في المزيج المتوازن ؟</a:t>
            </a:r>
            <a:endParaRPr lang="en-US" sz="2400" dirty="0" smtClean="0"/>
          </a:p>
          <a:p>
            <a:r>
              <a:rPr lang="ar-SA" b="1" dirty="0" smtClean="0">
                <a:solidFill>
                  <a:schemeClr val="accent2"/>
                </a:solidFill>
              </a:rPr>
              <a:t>الحل:</a:t>
            </a:r>
            <a:endParaRPr lang="en-US" dirty="0" smtClean="0">
              <a:solidFill>
                <a:schemeClr val="accent2"/>
              </a:solidFill>
            </a:endParaRPr>
          </a:p>
          <a:p>
            <a:r>
              <a:rPr lang="ar-SA" sz="2400" dirty="0" smtClean="0"/>
              <a:t> نفرض أن عدد </a:t>
            </a:r>
            <a:r>
              <a:rPr lang="ar-SA" sz="2400" dirty="0" err="1" smtClean="0"/>
              <a:t>مولات</a:t>
            </a:r>
            <a:r>
              <a:rPr lang="ar-SA" sz="2400" dirty="0" smtClean="0"/>
              <a:t> </a:t>
            </a:r>
            <a:r>
              <a:rPr lang="en-US" sz="2400" dirty="0" smtClean="0"/>
              <a:t>SO</a:t>
            </a:r>
            <a:r>
              <a:rPr lang="en-US" sz="2400" baseline="-25000" dirty="0" smtClean="0"/>
              <a:t>2</a:t>
            </a:r>
            <a:r>
              <a:rPr lang="ar-SA" sz="2400" dirty="0" smtClean="0"/>
              <a:t>  في الوعاء = </a:t>
            </a:r>
            <a:r>
              <a:rPr lang="ar-SA" sz="2400" dirty="0" err="1" smtClean="0"/>
              <a:t>س</a:t>
            </a:r>
            <a:r>
              <a:rPr lang="ar-SA" sz="2400" dirty="0" smtClean="0"/>
              <a:t> مولاً .</a:t>
            </a:r>
            <a:endParaRPr lang="en-US" sz="2400" dirty="0" smtClean="0"/>
          </a:p>
          <a:p>
            <a:r>
              <a:rPr lang="ar-EG" sz="2400" dirty="0" smtClean="0"/>
              <a:t> </a:t>
            </a:r>
            <a:r>
              <a:rPr lang="ar-EG" sz="2400" dirty="0" err="1" smtClean="0"/>
              <a:t>اذن</a:t>
            </a:r>
            <a:r>
              <a:rPr lang="ar-EG" sz="2400" dirty="0" smtClean="0"/>
              <a:t>  عدد </a:t>
            </a:r>
            <a:r>
              <a:rPr lang="ar-EG" sz="2400" dirty="0" err="1" smtClean="0"/>
              <a:t>مولات</a:t>
            </a:r>
            <a:r>
              <a:rPr lang="ar-EG" sz="2400" dirty="0" smtClean="0"/>
              <a:t> </a:t>
            </a:r>
            <a:r>
              <a:rPr lang="en-US" sz="2400" dirty="0" smtClean="0"/>
              <a:t>SO</a:t>
            </a:r>
            <a:r>
              <a:rPr lang="en-US" sz="2400" baseline="-25000" dirty="0" smtClean="0"/>
              <a:t>3</a:t>
            </a:r>
            <a:r>
              <a:rPr lang="ar-EG" sz="2400" dirty="0" smtClean="0"/>
              <a:t>  </a:t>
            </a:r>
            <a:r>
              <a:rPr lang="ar-SA" sz="2400" dirty="0" smtClean="0"/>
              <a:t>في الوعاء = 2س مولً</a:t>
            </a:r>
            <a:r>
              <a:rPr lang="ar-EG" sz="2400" dirty="0" smtClean="0"/>
              <a:t>  </a:t>
            </a:r>
          </a:p>
          <a:p>
            <a:r>
              <a:rPr lang="ar-EG" sz="2400" dirty="0" smtClean="0"/>
              <a:t>                           </a:t>
            </a:r>
            <a:r>
              <a:rPr lang="en-US" sz="2400" dirty="0" err="1" smtClean="0"/>
              <a:t>Kc</a:t>
            </a:r>
            <a:endParaRPr lang="en-US" sz="2400" dirty="0" smtClean="0"/>
          </a:p>
          <a:p>
            <a:endParaRPr lang="en-US" sz="2400" dirty="0" smtClean="0"/>
          </a:p>
          <a:p>
            <a:r>
              <a:rPr lang="en-US" sz="2400" dirty="0" smtClean="0"/>
              <a:t>           </a:t>
            </a:r>
            <a:endParaRPr lang="en-US" sz="2400" dirty="0"/>
          </a:p>
        </p:txBody>
      </p:sp>
      <p:pic>
        <p:nvPicPr>
          <p:cNvPr id="36866" name="Picture 1" descr="http://www.schoolarabia.net/images/modules/chemistry/general_chemistry_im/level5/chemical_kinetics/chemical_equilibrium/56.gif"/>
          <p:cNvPicPr>
            <a:picLocks noChangeAspect="1" noChangeArrowheads="1"/>
          </p:cNvPicPr>
          <p:nvPr/>
        </p:nvPicPr>
        <p:blipFill>
          <a:blip r:embed="rId2"/>
          <a:srcRect/>
          <a:stretch>
            <a:fillRect/>
          </a:stretch>
        </p:blipFill>
        <p:spPr bwMode="auto">
          <a:xfrm>
            <a:off x="2928926" y="1928803"/>
            <a:ext cx="4071966" cy="285752"/>
          </a:xfrm>
          <a:prstGeom prst="rect">
            <a:avLst/>
          </a:prstGeom>
          <a:noFill/>
          <a:ln w="9525">
            <a:noFill/>
            <a:miter lim="800000"/>
            <a:headEnd/>
            <a:tailEnd/>
          </a:ln>
        </p:spPr>
      </p:pic>
      <p:pic>
        <p:nvPicPr>
          <p:cNvPr id="36867" name="Picture 3" descr="http://www.schoolarabia.net/images/modules/chemistry/general_chemistry_im/level5/chemical_kinetics/chemical_equilibrium/57.gif"/>
          <p:cNvPicPr>
            <a:picLocks noChangeAspect="1" noChangeArrowheads="1"/>
          </p:cNvPicPr>
          <p:nvPr/>
        </p:nvPicPr>
        <p:blipFill>
          <a:blip r:embed="rId3"/>
          <a:srcRect/>
          <a:stretch>
            <a:fillRect/>
          </a:stretch>
        </p:blipFill>
        <p:spPr bwMode="auto">
          <a:xfrm>
            <a:off x="3714744" y="4857760"/>
            <a:ext cx="1928826" cy="466725"/>
          </a:xfrm>
          <a:prstGeom prst="rect">
            <a:avLst/>
          </a:prstGeom>
          <a:noFill/>
          <a:ln w="9525">
            <a:noFill/>
            <a:miter lim="800000"/>
            <a:headEnd/>
            <a:tailEnd/>
          </a:ln>
        </p:spPr>
      </p:pic>
      <p:pic>
        <p:nvPicPr>
          <p:cNvPr id="36868" name="Picture 4" descr="http://www.schoolarabia.net/images/modules/chemistry/general_chemistry_im/level5/chemical_kinetics/chemical_equilibrium/58.gif"/>
          <p:cNvPicPr>
            <a:picLocks noChangeAspect="1" noChangeArrowheads="1"/>
          </p:cNvPicPr>
          <p:nvPr/>
        </p:nvPicPr>
        <p:blipFill>
          <a:blip r:embed="rId4"/>
          <a:srcRect/>
          <a:stretch>
            <a:fillRect/>
          </a:stretch>
        </p:blipFill>
        <p:spPr bwMode="auto">
          <a:xfrm>
            <a:off x="3357554" y="5500702"/>
            <a:ext cx="2214578" cy="900114"/>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939916"/>
          </a:xfrm>
        </p:spPr>
        <p:txBody>
          <a:bodyPr/>
          <a:lstStyle/>
          <a:p>
            <a:endParaRPr lang="ar-EG" dirty="0"/>
          </a:p>
        </p:txBody>
      </p:sp>
      <p:sp>
        <p:nvSpPr>
          <p:cNvPr id="3" name="عنصر نائب للمحتوى 2"/>
          <p:cNvSpPr>
            <a:spLocks noGrp="1"/>
          </p:cNvSpPr>
          <p:nvPr>
            <p:ph idx="1"/>
          </p:nvPr>
        </p:nvSpPr>
        <p:spPr>
          <a:xfrm>
            <a:off x="457200" y="2357430"/>
            <a:ext cx="8229600" cy="3768733"/>
          </a:xfrm>
        </p:spPr>
        <p:txBody>
          <a:bodyPr/>
          <a:lstStyle/>
          <a:p>
            <a:r>
              <a:rPr lang="ar-SA" dirty="0" smtClean="0"/>
              <a:t>ص × 100 = 40  بالضرب التبادلي </a:t>
            </a:r>
            <a:r>
              <a:rPr lang="en-US" dirty="0" smtClean="0"/>
              <a:t></a:t>
            </a:r>
            <a:r>
              <a:rPr lang="ar-SA" dirty="0" smtClean="0"/>
              <a:t>  ص = 0.4 مول عدد </a:t>
            </a:r>
            <a:r>
              <a:rPr lang="ar-SA" dirty="0" err="1" smtClean="0"/>
              <a:t>مولات</a:t>
            </a:r>
            <a:r>
              <a:rPr lang="ar-SA" dirty="0" smtClean="0"/>
              <a:t> </a:t>
            </a:r>
            <a:r>
              <a:rPr lang="ar-SA" dirty="0" err="1" smtClean="0"/>
              <a:t>الاوكسجين</a:t>
            </a:r>
            <a:r>
              <a:rPr lang="ar-SA" dirty="0" smtClean="0"/>
              <a:t> .</a:t>
            </a:r>
            <a:endParaRPr lang="en-US" dirty="0" smtClean="0"/>
          </a:p>
          <a:p>
            <a:r>
              <a:rPr lang="ar-SA" dirty="0" smtClean="0"/>
              <a:t>فيكون عدد </a:t>
            </a:r>
            <a:r>
              <a:rPr lang="ar-SA" dirty="0" err="1" smtClean="0"/>
              <a:t>مولات</a:t>
            </a:r>
            <a:r>
              <a:rPr lang="ar-SA" dirty="0" smtClean="0"/>
              <a:t>    </a:t>
            </a:r>
            <a:r>
              <a:rPr lang="en-US" dirty="0" smtClean="0"/>
              <a:t>SO</a:t>
            </a:r>
            <a:r>
              <a:rPr lang="en-US" baseline="-25000" dirty="0" smtClean="0"/>
              <a:t>3</a:t>
            </a:r>
            <a:r>
              <a:rPr lang="ar-SA" dirty="0" smtClean="0"/>
              <a:t>   في الوعاء = 2س مولاً  .</a:t>
            </a:r>
            <a:endParaRPr lang="en-US" dirty="0" smtClean="0"/>
          </a:p>
          <a:p>
            <a:r>
              <a:rPr lang="ar-SA" dirty="0" smtClean="0"/>
              <a:t>نفرض أن عدد </a:t>
            </a:r>
            <a:r>
              <a:rPr lang="ar-SA" dirty="0" err="1" smtClean="0"/>
              <a:t>مولات</a:t>
            </a:r>
            <a:r>
              <a:rPr lang="ar-SA" dirty="0" smtClean="0"/>
              <a:t> </a:t>
            </a:r>
            <a:r>
              <a:rPr lang="en-US" dirty="0" smtClean="0"/>
              <a:t>O</a:t>
            </a:r>
            <a:r>
              <a:rPr lang="en-US" baseline="-25000" dirty="0" smtClean="0"/>
              <a:t>2</a:t>
            </a:r>
            <a:r>
              <a:rPr lang="ar-SA" dirty="0" smtClean="0"/>
              <a:t>   في الوعاء =  </a:t>
            </a:r>
            <a:r>
              <a:rPr lang="ar-SA" dirty="0" err="1" smtClean="0"/>
              <a:t>ص</a:t>
            </a:r>
            <a:r>
              <a:rPr lang="ar-SA" dirty="0" smtClean="0"/>
              <a:t> مولاًً  .</a:t>
            </a:r>
            <a:endParaRPr lang="en-US" dirty="0" smtClean="0"/>
          </a:p>
          <a:p>
            <a:endParaRPr lang="ar-EG" dirty="0"/>
          </a:p>
        </p:txBody>
      </p:sp>
      <p:pic>
        <p:nvPicPr>
          <p:cNvPr id="37890" name="Picture 5" descr="http://www.schoolarabia.net/images/modules/chemistry/general_chemistry_im/level5/chemical_kinetics/chemical_equilibrium/59.gif"/>
          <p:cNvPicPr>
            <a:picLocks noChangeAspect="1" noChangeArrowheads="1"/>
          </p:cNvPicPr>
          <p:nvPr/>
        </p:nvPicPr>
        <p:blipFill>
          <a:blip r:embed="rId2"/>
          <a:srcRect/>
          <a:stretch>
            <a:fillRect/>
          </a:stretch>
        </p:blipFill>
        <p:spPr bwMode="auto">
          <a:xfrm>
            <a:off x="1857356" y="571480"/>
            <a:ext cx="4643470" cy="1571636"/>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r"/>
            <a:r>
              <a:rPr lang="ar-EG" b="1" dirty="0" smtClean="0"/>
              <a:t/>
            </a:r>
            <a:br>
              <a:rPr lang="ar-EG" b="1" dirty="0" smtClean="0"/>
            </a:br>
            <a:r>
              <a:rPr lang="ar-EG" b="1" dirty="0" smtClean="0">
                <a:solidFill>
                  <a:schemeClr val="accent2"/>
                </a:solidFill>
              </a:rPr>
              <a:t>مثـــال 4:</a:t>
            </a:r>
            <a:r>
              <a:rPr lang="en-US" dirty="0" smtClean="0"/>
              <a:t/>
            </a:r>
            <a:br>
              <a:rPr lang="en-US" dirty="0" smtClean="0"/>
            </a:br>
            <a:endParaRPr lang="ar-EG" dirty="0"/>
          </a:p>
        </p:txBody>
      </p:sp>
      <p:sp>
        <p:nvSpPr>
          <p:cNvPr id="3" name="عنصر نائب للمحتوى 2"/>
          <p:cNvSpPr>
            <a:spLocks noGrp="1"/>
          </p:cNvSpPr>
          <p:nvPr>
            <p:ph idx="1"/>
          </p:nvPr>
        </p:nvSpPr>
        <p:spPr>
          <a:xfrm>
            <a:off x="457200" y="857232"/>
            <a:ext cx="8229600" cy="5268931"/>
          </a:xfrm>
        </p:spPr>
        <p:txBody>
          <a:bodyPr>
            <a:normAutofit lnSpcReduction="10000"/>
          </a:bodyPr>
          <a:lstStyle/>
          <a:p>
            <a:r>
              <a:rPr lang="ar-EG" sz="2400" dirty="0" err="1" smtClean="0"/>
              <a:t>فى</a:t>
            </a:r>
            <a:r>
              <a:rPr lang="ar-EG" sz="2400" dirty="0" smtClean="0"/>
              <a:t> التفاعل </a:t>
            </a:r>
            <a:r>
              <a:rPr lang="ar-EG" sz="2400" dirty="0" err="1" smtClean="0"/>
              <a:t>العكسى</a:t>
            </a:r>
            <a:r>
              <a:rPr lang="ar-EG" sz="2400" dirty="0" smtClean="0"/>
              <a:t> بين اليود والأيدروجين بدء بكمية قدرها 2.54 جم يود، 0.02 جم أيدروجين على الترتيب وبتحليل المخلوط المتزن وجد أنه يحتوى على 0.0021 مول من اليود. احسب قيمة ثابت </a:t>
            </a:r>
            <a:r>
              <a:rPr lang="ar-EG" sz="2400" dirty="0" err="1" smtClean="0"/>
              <a:t>الأتزان</a:t>
            </a:r>
            <a:r>
              <a:rPr lang="ar-EG" sz="2400" dirty="0" smtClean="0"/>
              <a:t> </a:t>
            </a:r>
            <a:r>
              <a:rPr lang="en-US" sz="2400" dirty="0" smtClean="0"/>
              <a:t>(K)</a:t>
            </a:r>
            <a:r>
              <a:rPr lang="ar-EG" sz="2400" dirty="0" smtClean="0"/>
              <a:t> (إذا علمت أن حجم الإناء 1 لتر والوزن الذرى للأيدروجين 1، اليود 127).</a:t>
            </a:r>
            <a:endParaRPr lang="en-US" sz="2400" dirty="0" smtClean="0"/>
          </a:p>
          <a:p>
            <a:pPr algn="l"/>
            <a:r>
              <a:rPr lang="en-US" dirty="0" smtClean="0"/>
              <a:t>                H</a:t>
            </a:r>
            <a:r>
              <a:rPr lang="en-US" baseline="-25000" dirty="0" smtClean="0"/>
              <a:t>2</a:t>
            </a:r>
            <a:r>
              <a:rPr lang="en-US" dirty="0" smtClean="0"/>
              <a:t>    +     I</a:t>
            </a:r>
            <a:r>
              <a:rPr lang="en-US" baseline="-25000" dirty="0" smtClean="0"/>
              <a:t>2                              </a:t>
            </a:r>
            <a:r>
              <a:rPr lang="en-US" dirty="0" smtClean="0"/>
              <a:t>2HI</a:t>
            </a:r>
            <a:r>
              <a:rPr lang="en-US" baseline="-25000" dirty="0" smtClean="0"/>
              <a:t>                                  </a:t>
            </a:r>
          </a:p>
          <a:p>
            <a:pPr rtl="0"/>
            <a:r>
              <a:rPr lang="en-US" dirty="0" smtClean="0"/>
              <a:t>0.02      2.54  		0		</a:t>
            </a:r>
            <a:r>
              <a:rPr lang="ar-EG" dirty="0" smtClean="0"/>
              <a:t>بداية التجربة</a:t>
            </a:r>
            <a:endParaRPr lang="en-US" dirty="0" smtClean="0"/>
          </a:p>
          <a:p>
            <a:pPr rtl="0"/>
            <a:r>
              <a:rPr lang="en-US" u="sng" dirty="0" smtClean="0"/>
              <a:t>   0.02</a:t>
            </a:r>
            <a:r>
              <a:rPr lang="en-US" dirty="0" smtClean="0"/>
              <a:t>	     </a:t>
            </a:r>
            <a:r>
              <a:rPr lang="en-US" u="sng" dirty="0" smtClean="0"/>
              <a:t>2.54</a:t>
            </a:r>
            <a:r>
              <a:rPr lang="en-US" dirty="0" smtClean="0"/>
              <a:t>		              </a:t>
            </a:r>
            <a:r>
              <a:rPr lang="ar-EG" dirty="0" smtClean="0"/>
              <a:t> الكمية </a:t>
            </a:r>
            <a:r>
              <a:rPr lang="ar-EG" dirty="0" err="1" smtClean="0"/>
              <a:t>بالمول</a:t>
            </a:r>
            <a:endParaRPr lang="en-US" dirty="0" smtClean="0"/>
          </a:p>
          <a:p>
            <a:pPr rtl="0"/>
            <a:r>
              <a:rPr lang="en-US" dirty="0" smtClean="0"/>
              <a:t>      2               254                                                 </a:t>
            </a:r>
            <a:r>
              <a:rPr lang="ar-EG" dirty="0" smtClean="0"/>
              <a:t>   </a:t>
            </a:r>
            <a:endParaRPr lang="en-US" dirty="0" smtClean="0"/>
          </a:p>
          <a:p>
            <a:pPr rtl="0"/>
            <a:r>
              <a:rPr lang="en-US" dirty="0" smtClean="0"/>
              <a:t>0.01	   0.01 </a:t>
            </a:r>
            <a:r>
              <a:rPr lang="ar-EG" dirty="0" smtClean="0"/>
              <a:t>                                          </a:t>
            </a:r>
            <a:r>
              <a:rPr lang="en-US" dirty="0" smtClean="0"/>
              <a:t>     </a:t>
            </a:r>
          </a:p>
          <a:p>
            <a:r>
              <a:rPr lang="ar-EG" dirty="0" smtClean="0"/>
              <a:t>عند الاتزان    </a:t>
            </a:r>
            <a:r>
              <a:rPr lang="en-US" dirty="0" smtClean="0"/>
              <a:t> 0.0021           0.0021          0.0079 </a:t>
            </a:r>
            <a:r>
              <a:rPr lang="ar-EG" dirty="0" smtClean="0"/>
              <a:t> </a:t>
            </a:r>
            <a:r>
              <a:rPr lang="en-US" dirty="0" smtClean="0"/>
              <a:t> 		             	</a:t>
            </a:r>
            <a:endParaRPr lang="ar-EG" dirty="0"/>
          </a:p>
        </p:txBody>
      </p:sp>
      <p:sp>
        <p:nvSpPr>
          <p:cNvPr id="38914" name="Line 2"/>
          <p:cNvSpPr>
            <a:spLocks noChangeShapeType="1"/>
          </p:cNvSpPr>
          <p:nvPr/>
        </p:nvSpPr>
        <p:spPr bwMode="auto">
          <a:xfrm>
            <a:off x="4143372" y="2214554"/>
            <a:ext cx="8001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38915" name="Line 3"/>
          <p:cNvSpPr>
            <a:spLocks noChangeShapeType="1"/>
          </p:cNvSpPr>
          <p:nvPr/>
        </p:nvSpPr>
        <p:spPr bwMode="auto">
          <a:xfrm flipH="1">
            <a:off x="4143372" y="2285992"/>
            <a:ext cx="8001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654164"/>
          </a:xfrm>
        </p:spPr>
        <p:txBody>
          <a:bodyPr>
            <a:normAutofit fontScale="90000"/>
          </a:bodyPr>
          <a:lstStyle/>
          <a:p>
            <a:pPr rtl="0"/>
            <a:r>
              <a:rPr lang="en-US" dirty="0" smtClean="0"/>
              <a:t/>
            </a:r>
            <a:br>
              <a:rPr lang="en-US" dirty="0" smtClean="0"/>
            </a:br>
            <a:r>
              <a:rPr lang="en-US" sz="2700" dirty="0" smtClean="0"/>
              <a:t>(0.0079)</a:t>
            </a:r>
            <a:r>
              <a:rPr lang="en-US" sz="2700" baseline="30000" dirty="0" smtClean="0"/>
              <a:t>2   </a:t>
            </a:r>
            <a:r>
              <a:rPr lang="ar-EG" sz="2700" baseline="30000" dirty="0" smtClean="0"/>
              <a:t>      </a:t>
            </a:r>
            <a:r>
              <a:rPr lang="en-US" sz="2700" baseline="30000" dirty="0" smtClean="0"/>
              <a:t/>
            </a:r>
            <a:br>
              <a:rPr lang="en-US" sz="2700" baseline="30000" dirty="0" smtClean="0"/>
            </a:br>
            <a:r>
              <a:rPr lang="en-US" sz="2700" dirty="0" smtClean="0"/>
              <a:t>K   =     -----------------	=	</a:t>
            </a:r>
            <a:br>
              <a:rPr lang="en-US" sz="2700" dirty="0" smtClean="0"/>
            </a:br>
            <a:r>
              <a:rPr lang="en-US" sz="2700" dirty="0" smtClean="0"/>
              <a:t>	(0.0021)(0.0021)   </a:t>
            </a:r>
            <a:r>
              <a:rPr lang="ar-EG" sz="2700" dirty="0" smtClean="0"/>
              <a:t>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785926"/>
            <a:ext cx="8229600" cy="4857784"/>
          </a:xfrm>
        </p:spPr>
        <p:txBody>
          <a:bodyPr>
            <a:normAutofit fontScale="85000" lnSpcReduction="10000"/>
          </a:bodyPr>
          <a:lstStyle/>
          <a:p>
            <a:r>
              <a:rPr lang="ar-EG" b="1" dirty="0" smtClean="0">
                <a:solidFill>
                  <a:schemeClr val="accent2"/>
                </a:solidFill>
              </a:rPr>
              <a:t>مثـــال 5:</a:t>
            </a:r>
            <a:endParaRPr lang="en-US" dirty="0" smtClean="0">
              <a:solidFill>
                <a:schemeClr val="accent2"/>
              </a:solidFill>
            </a:endParaRPr>
          </a:p>
          <a:p>
            <a:r>
              <a:rPr lang="ar-EG" sz="2400" dirty="0" smtClean="0"/>
              <a:t>	احسب قيمة </a:t>
            </a:r>
            <a:r>
              <a:rPr lang="en-US" sz="2400" dirty="0" smtClean="0"/>
              <a:t>(K)</a:t>
            </a:r>
            <a:r>
              <a:rPr lang="ar-EG" sz="2400" dirty="0" smtClean="0"/>
              <a:t> لانحلال                        </a:t>
            </a:r>
            <a:r>
              <a:rPr lang="en-US" sz="2400" dirty="0" smtClean="0"/>
              <a:t>    NO</a:t>
            </a:r>
            <a:r>
              <a:rPr lang="en-US" sz="2400" baseline="-25000" dirty="0" smtClean="0"/>
              <a:t>2</a:t>
            </a:r>
            <a:r>
              <a:rPr lang="ar-EG" sz="2400" dirty="0" smtClean="0"/>
              <a:t>          </a:t>
            </a:r>
            <a:r>
              <a:rPr lang="en-US" sz="2400" dirty="0" smtClean="0"/>
              <a:t>N</a:t>
            </a:r>
            <a:r>
              <a:rPr lang="en-US" sz="2400" baseline="-25000" dirty="0" smtClean="0"/>
              <a:t>2</a:t>
            </a:r>
            <a:r>
              <a:rPr lang="en-US" sz="2400" dirty="0" smtClean="0"/>
              <a:t>O</a:t>
            </a:r>
            <a:r>
              <a:rPr lang="en-US" sz="2400" baseline="-25000" dirty="0" smtClean="0"/>
              <a:t>4</a:t>
            </a:r>
            <a:r>
              <a:rPr lang="en-US" sz="2400" dirty="0" smtClean="0"/>
              <a:t> </a:t>
            </a:r>
            <a:r>
              <a:rPr lang="ar-EG" sz="2400" dirty="0" smtClean="0"/>
              <a:t>          إذا علمت أن كمية </a:t>
            </a:r>
            <a:r>
              <a:rPr lang="en-US" sz="2400" dirty="0" smtClean="0"/>
              <a:t>N</a:t>
            </a:r>
            <a:r>
              <a:rPr lang="en-US" sz="2400" baseline="-25000" dirty="0" smtClean="0"/>
              <a:t>2</a:t>
            </a:r>
            <a:r>
              <a:rPr lang="en-US" sz="2400" dirty="0" smtClean="0"/>
              <a:t>O</a:t>
            </a:r>
            <a:r>
              <a:rPr lang="en-US" sz="2400" baseline="-25000" dirty="0" smtClean="0"/>
              <a:t>4</a:t>
            </a:r>
            <a:r>
              <a:rPr lang="ar-EG" sz="2400" dirty="0" smtClean="0"/>
              <a:t> عند بدء التجربة 1 مول وأنه قد تحلل 18.36% من </a:t>
            </a:r>
            <a:r>
              <a:rPr lang="en-US" sz="2400" dirty="0" smtClean="0"/>
              <a:t>N</a:t>
            </a:r>
            <a:r>
              <a:rPr lang="en-US" sz="2400" baseline="-25000" dirty="0" smtClean="0"/>
              <a:t>2</a:t>
            </a:r>
            <a:r>
              <a:rPr lang="en-US" sz="2400" dirty="0" smtClean="0"/>
              <a:t>O</a:t>
            </a:r>
            <a:r>
              <a:rPr lang="en-US" sz="2400" baseline="-25000" dirty="0" smtClean="0"/>
              <a:t>4</a:t>
            </a:r>
            <a:r>
              <a:rPr lang="ar-EG" sz="2400" dirty="0" smtClean="0"/>
              <a:t> للوصول إلى نقطة الاتزان    </a:t>
            </a:r>
          </a:p>
          <a:p>
            <a:r>
              <a:rPr lang="ar-EG" sz="2400" b="1" dirty="0" smtClean="0">
                <a:solidFill>
                  <a:schemeClr val="accent2"/>
                </a:solidFill>
              </a:rPr>
              <a:t>الحـــل:</a:t>
            </a:r>
            <a:endParaRPr lang="en-US" sz="2400" dirty="0" smtClean="0">
              <a:solidFill>
                <a:schemeClr val="accent2"/>
              </a:solidFill>
            </a:endParaRPr>
          </a:p>
          <a:p>
            <a:r>
              <a:rPr lang="en-US" sz="2400" dirty="0" smtClean="0"/>
              <a:t>	</a:t>
            </a:r>
            <a:r>
              <a:rPr lang="ar-EG" sz="2400" dirty="0" smtClean="0"/>
              <a:t>                       </a:t>
            </a:r>
            <a:r>
              <a:rPr lang="en-US" sz="2400" dirty="0" smtClean="0"/>
              <a:t>	      N</a:t>
            </a:r>
            <a:r>
              <a:rPr lang="en-US" sz="2400" baseline="-25000" dirty="0" smtClean="0"/>
              <a:t>2</a:t>
            </a:r>
            <a:r>
              <a:rPr lang="en-US" sz="2400" dirty="0" smtClean="0"/>
              <a:t>O</a:t>
            </a:r>
            <a:r>
              <a:rPr lang="en-US" sz="2400" baseline="-25000" dirty="0" smtClean="0"/>
              <a:t>4</a:t>
            </a:r>
            <a:r>
              <a:rPr lang="en-US" sz="2400" dirty="0" smtClean="0"/>
              <a:t>                                  2 NO</a:t>
            </a:r>
            <a:r>
              <a:rPr lang="en-US" sz="2400" baseline="-25000" dirty="0" smtClean="0"/>
              <a:t>2</a:t>
            </a:r>
            <a:endParaRPr lang="ar-EG" sz="2400" baseline="-25000" dirty="0" smtClean="0"/>
          </a:p>
          <a:p>
            <a:pPr rtl="0"/>
            <a:r>
              <a:rPr lang="en-US" sz="2400" dirty="0" smtClean="0"/>
              <a:t> </a:t>
            </a:r>
            <a:r>
              <a:rPr lang="ar-EG" sz="2400" dirty="0" smtClean="0"/>
              <a:t>   </a:t>
            </a:r>
            <a:r>
              <a:rPr lang="en-US" sz="2400" dirty="0" smtClean="0"/>
              <a:t>   1	       </a:t>
            </a:r>
            <a:r>
              <a:rPr lang="ar-EG" sz="2400" dirty="0" smtClean="0"/>
              <a:t>         </a:t>
            </a:r>
            <a:r>
              <a:rPr lang="en-US" sz="2400" dirty="0" smtClean="0"/>
              <a:t>	            0                   </a:t>
            </a:r>
            <a:r>
              <a:rPr lang="ar-EG" sz="2400" dirty="0" smtClean="0"/>
              <a:t>           بدء التجربة  </a:t>
            </a:r>
            <a:endParaRPr lang="en-US" sz="2400" dirty="0" smtClean="0"/>
          </a:p>
          <a:p>
            <a:pPr rtl="0"/>
            <a:r>
              <a:rPr lang="en-US" sz="2400" dirty="0" smtClean="0"/>
              <a:t>               (1- 0.1836)		     (0.3672)		</a:t>
            </a:r>
            <a:r>
              <a:rPr lang="ar-EG" sz="2400" dirty="0" smtClean="0"/>
              <a:t>عند الاتزان</a:t>
            </a:r>
            <a:endParaRPr lang="en-US" sz="2400" dirty="0" smtClean="0"/>
          </a:p>
          <a:p>
            <a:pPr rtl="0"/>
            <a:r>
              <a:rPr lang="en-US" sz="2400" dirty="0" smtClean="0"/>
              <a:t> </a:t>
            </a:r>
            <a:r>
              <a:rPr lang="ar-EG" sz="2400" dirty="0" smtClean="0"/>
              <a:t>               </a:t>
            </a:r>
            <a:r>
              <a:rPr lang="en-US" sz="2400" dirty="0" smtClean="0"/>
              <a:t>      </a:t>
            </a:r>
            <a:r>
              <a:rPr lang="ar-EG" sz="2400" dirty="0" smtClean="0"/>
              <a:t>                                         </a:t>
            </a:r>
            <a:r>
              <a:rPr lang="en-US" sz="2400" dirty="0" smtClean="0"/>
              <a:t>		      	</a:t>
            </a:r>
          </a:p>
          <a:p>
            <a:pPr rtl="0"/>
            <a:r>
              <a:rPr lang="en-US" sz="2400" dirty="0" smtClean="0"/>
              <a:t>	                   (NO</a:t>
            </a:r>
            <a:r>
              <a:rPr lang="en-US" sz="2400" baseline="-25000" dirty="0" smtClean="0"/>
              <a:t>2</a:t>
            </a:r>
            <a:r>
              <a:rPr lang="en-US" sz="2400" dirty="0" smtClean="0"/>
              <a:t>)</a:t>
            </a:r>
            <a:r>
              <a:rPr lang="en-US" sz="2400" baseline="30000" dirty="0" smtClean="0"/>
              <a:t>2 </a:t>
            </a:r>
            <a:r>
              <a:rPr lang="en-US" sz="2400" dirty="0" smtClean="0"/>
              <a:t>			 (</a:t>
            </a:r>
            <a:r>
              <a:rPr lang="en-US" sz="2400" u="sng" dirty="0" smtClean="0"/>
              <a:t>0.3672</a:t>
            </a:r>
            <a:r>
              <a:rPr lang="en-US" sz="2400" dirty="0" smtClean="0"/>
              <a:t>)</a:t>
            </a:r>
            <a:r>
              <a:rPr lang="en-US" sz="2400" baseline="30000" dirty="0" smtClean="0"/>
              <a:t>2    </a:t>
            </a:r>
            <a:r>
              <a:rPr lang="ar-EG" sz="2400" baseline="30000" dirty="0" smtClean="0"/>
              <a:t>                                          </a:t>
            </a:r>
            <a:r>
              <a:rPr lang="en-US" sz="2400" baseline="30000" dirty="0" smtClean="0"/>
              <a:t>        </a:t>
            </a:r>
            <a:r>
              <a:rPr lang="ar-EG" sz="2400" baseline="30000" dirty="0" smtClean="0"/>
              <a:t>                                                             1</a:t>
            </a:r>
            <a:r>
              <a:rPr lang="en-US" sz="2400" baseline="30000" dirty="0" smtClean="0"/>
              <a:t> </a:t>
            </a:r>
            <a:r>
              <a:rPr lang="ar-EG" sz="2400" baseline="30000" dirty="0" smtClean="0"/>
              <a:t> </a:t>
            </a:r>
            <a:endParaRPr lang="en-US" sz="2400" dirty="0" smtClean="0"/>
          </a:p>
          <a:p>
            <a:pPr rtl="0"/>
            <a:r>
              <a:rPr lang="en-US" sz="2400" dirty="0" smtClean="0"/>
              <a:t>             K =       -----------	        =	              -------------		=	0.1652</a:t>
            </a:r>
          </a:p>
          <a:p>
            <a:pPr rtl="0"/>
            <a:r>
              <a:rPr lang="en-US" sz="2400" dirty="0" smtClean="0"/>
              <a:t>	N</a:t>
            </a:r>
            <a:r>
              <a:rPr lang="en-US" sz="2400" baseline="-25000" dirty="0" smtClean="0"/>
              <a:t>2</a:t>
            </a:r>
            <a:r>
              <a:rPr lang="en-US" sz="2400" dirty="0" smtClean="0"/>
              <a:t>O</a:t>
            </a:r>
            <a:r>
              <a:rPr lang="en-US" sz="2400" baseline="-25000" dirty="0" smtClean="0"/>
              <a:t>4</a:t>
            </a:r>
            <a:r>
              <a:rPr lang="en-US" sz="2400" dirty="0" smtClean="0"/>
              <a:t>			(</a:t>
            </a:r>
            <a:r>
              <a:rPr lang="en-US" sz="2400" u="sng" dirty="0" smtClean="0"/>
              <a:t>0.8146</a:t>
            </a:r>
            <a:r>
              <a:rPr lang="en-US" sz="2400" dirty="0" smtClean="0"/>
              <a:t>)    </a:t>
            </a:r>
            <a:r>
              <a:rPr lang="ar-EG" sz="2400" dirty="0" smtClean="0"/>
              <a:t>                             </a:t>
            </a:r>
            <a:endParaRPr lang="en-US" sz="2400" dirty="0" smtClean="0"/>
          </a:p>
          <a:p>
            <a:pPr rtl="0"/>
            <a:r>
              <a:rPr lang="en-US" sz="2400" dirty="0" smtClean="0"/>
              <a:t>				      1 </a:t>
            </a:r>
            <a:r>
              <a:rPr lang="ar-EG" sz="2400" dirty="0" smtClean="0"/>
              <a:t>                                     </a:t>
            </a:r>
            <a:endParaRPr lang="ar-EG" sz="2400" dirty="0"/>
          </a:p>
        </p:txBody>
      </p:sp>
      <p:sp>
        <p:nvSpPr>
          <p:cNvPr id="39938" name="Line 2"/>
          <p:cNvSpPr>
            <a:spLocks noChangeShapeType="1"/>
          </p:cNvSpPr>
          <p:nvPr/>
        </p:nvSpPr>
        <p:spPr bwMode="auto">
          <a:xfrm>
            <a:off x="2000232" y="2571744"/>
            <a:ext cx="6286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39939" name="Line 3"/>
          <p:cNvSpPr>
            <a:spLocks noChangeShapeType="1"/>
          </p:cNvSpPr>
          <p:nvPr/>
        </p:nvSpPr>
        <p:spPr bwMode="auto">
          <a:xfrm flipH="1">
            <a:off x="2000232" y="2643182"/>
            <a:ext cx="6286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8" name="Line 2"/>
          <p:cNvSpPr>
            <a:spLocks noChangeShapeType="1"/>
          </p:cNvSpPr>
          <p:nvPr/>
        </p:nvSpPr>
        <p:spPr bwMode="auto">
          <a:xfrm>
            <a:off x="4071934" y="3786190"/>
            <a:ext cx="6286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9" name="Line 3"/>
          <p:cNvSpPr>
            <a:spLocks noChangeShapeType="1"/>
          </p:cNvSpPr>
          <p:nvPr/>
        </p:nvSpPr>
        <p:spPr bwMode="auto">
          <a:xfrm flipH="1">
            <a:off x="4071934" y="3857628"/>
            <a:ext cx="6286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r"/>
            <a:r>
              <a:rPr lang="ar-EG" b="1" dirty="0" smtClean="0"/>
              <a:t/>
            </a:r>
            <a:br>
              <a:rPr lang="ar-EG" b="1" dirty="0" smtClean="0"/>
            </a:br>
            <a:r>
              <a:rPr lang="ar-EG" b="1" dirty="0" smtClean="0">
                <a:solidFill>
                  <a:schemeClr val="accent2"/>
                </a:solidFill>
              </a:rPr>
              <a:t>مثـــال 6:</a:t>
            </a:r>
            <a:r>
              <a:rPr lang="ar-EG" dirty="0" smtClean="0">
                <a:solidFill>
                  <a:schemeClr val="accent2"/>
                </a:solidFill>
              </a:rPr>
              <a:t>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928670"/>
            <a:ext cx="8229600" cy="5197493"/>
          </a:xfrm>
        </p:spPr>
        <p:txBody>
          <a:bodyPr>
            <a:normAutofit fontScale="77500" lnSpcReduction="20000"/>
          </a:bodyPr>
          <a:lstStyle/>
          <a:p>
            <a:r>
              <a:rPr lang="ar-EG" dirty="0" err="1" smtClean="0"/>
              <a:t>فى</a:t>
            </a:r>
            <a:r>
              <a:rPr lang="ar-EG" dirty="0" smtClean="0"/>
              <a:t> التفاعل </a:t>
            </a:r>
            <a:r>
              <a:rPr lang="ar-EG" dirty="0" err="1" smtClean="0"/>
              <a:t>العكسى</a:t>
            </a:r>
            <a:r>
              <a:rPr lang="ar-EG" dirty="0" smtClean="0"/>
              <a:t>		</a:t>
            </a:r>
            <a:r>
              <a:rPr lang="en-US" dirty="0" smtClean="0"/>
              <a:t>2 A  +  B                 3 C</a:t>
            </a:r>
          </a:p>
          <a:p>
            <a:r>
              <a:rPr lang="ar-EG" dirty="0" smtClean="0"/>
              <a:t>بدئت التجربة بكمية قدرها 1 مول من المادة </a:t>
            </a:r>
            <a:r>
              <a:rPr lang="en-US" dirty="0" smtClean="0"/>
              <a:t>(A)</a:t>
            </a:r>
            <a:r>
              <a:rPr lang="ar-EG" dirty="0" smtClean="0"/>
              <a:t>، 3 مول من المادة </a:t>
            </a:r>
            <a:r>
              <a:rPr lang="en-US" dirty="0" smtClean="0"/>
              <a:t>(B)</a:t>
            </a:r>
            <a:r>
              <a:rPr lang="ar-EG" dirty="0" smtClean="0"/>
              <a:t> وعند الاتزان كانت كمية المادة </a:t>
            </a:r>
            <a:r>
              <a:rPr lang="en-US" dirty="0" smtClean="0"/>
              <a:t>(B)</a:t>
            </a:r>
            <a:r>
              <a:rPr lang="ar-EG" dirty="0" smtClean="0"/>
              <a:t> تساوى 275 جرام. الوزن </a:t>
            </a:r>
            <a:r>
              <a:rPr lang="ar-EG" dirty="0" err="1" smtClean="0"/>
              <a:t>الجزيئى</a:t>
            </a:r>
            <a:r>
              <a:rPr lang="ar-EG" dirty="0" smtClean="0"/>
              <a:t> للمادة </a:t>
            </a:r>
            <a:r>
              <a:rPr lang="en-US" dirty="0" smtClean="0"/>
              <a:t>(B)</a:t>
            </a:r>
            <a:r>
              <a:rPr lang="ar-EG" dirty="0" smtClean="0"/>
              <a:t> يساوى 100، وحجم الإناء 10 لتر. احسب ثابت الاتزان وكمية كل من المواد </a:t>
            </a:r>
            <a:r>
              <a:rPr lang="en-US" dirty="0" smtClean="0"/>
              <a:t>(A), (B), (C)</a:t>
            </a:r>
            <a:r>
              <a:rPr lang="ar-EG" dirty="0" smtClean="0"/>
              <a:t> وعند الاتزان.</a:t>
            </a:r>
            <a:endParaRPr lang="en-US" dirty="0" smtClean="0"/>
          </a:p>
          <a:p>
            <a:r>
              <a:rPr lang="ar-EG" b="1" dirty="0" smtClean="0"/>
              <a:t>الحـــل:</a:t>
            </a:r>
            <a:endParaRPr lang="en-US" dirty="0" smtClean="0"/>
          </a:p>
          <a:p>
            <a:r>
              <a:rPr lang="ar-EG" dirty="0" smtClean="0"/>
              <a:t>معادلة التفاعل:               </a:t>
            </a:r>
            <a:r>
              <a:rPr lang="en-US" dirty="0" smtClean="0"/>
              <a:t>2 A  +  B                   3 C</a:t>
            </a:r>
            <a:endParaRPr lang="ar-EG" dirty="0" smtClean="0"/>
          </a:p>
          <a:p>
            <a:r>
              <a:rPr lang="ar-EG" dirty="0" smtClean="0"/>
              <a:t>كمية المادة </a:t>
            </a:r>
            <a:r>
              <a:rPr lang="en-US" dirty="0" smtClean="0"/>
              <a:t>(B)</a:t>
            </a:r>
            <a:r>
              <a:rPr lang="ar-EG" dirty="0" smtClean="0"/>
              <a:t> عند الاتزان = 275 ÷ 100 = 2.75 مول</a:t>
            </a:r>
            <a:endParaRPr lang="en-US" dirty="0" smtClean="0"/>
          </a:p>
          <a:p>
            <a:r>
              <a:rPr lang="ar-EG" dirty="0" smtClean="0"/>
              <a:t>كمية المادة </a:t>
            </a:r>
            <a:r>
              <a:rPr lang="en-US" dirty="0" smtClean="0"/>
              <a:t>(C)</a:t>
            </a:r>
            <a:r>
              <a:rPr lang="ar-EG" dirty="0" smtClean="0"/>
              <a:t> عند الاتزان = 3 × 0.25 =  0.75 مول</a:t>
            </a:r>
            <a:endParaRPr lang="en-US" dirty="0" smtClean="0"/>
          </a:p>
          <a:p>
            <a:r>
              <a:rPr lang="ar-EG" dirty="0" smtClean="0"/>
              <a:t>كمية المادة </a:t>
            </a:r>
            <a:r>
              <a:rPr lang="en-US" dirty="0" smtClean="0"/>
              <a:t>(A)</a:t>
            </a:r>
            <a:r>
              <a:rPr lang="ar-EG" dirty="0" smtClean="0"/>
              <a:t> عند الاتزان = 2 × 0.25 = 0.50 مول</a:t>
            </a:r>
            <a:endParaRPr lang="en-US" dirty="0" smtClean="0"/>
          </a:p>
          <a:p>
            <a:pPr rtl="0"/>
            <a:r>
              <a:rPr lang="en-US" dirty="0" smtClean="0"/>
              <a:t>	    (C)</a:t>
            </a:r>
            <a:r>
              <a:rPr lang="en-US" baseline="30000" dirty="0" smtClean="0"/>
              <a:t>3  </a:t>
            </a:r>
            <a:r>
              <a:rPr lang="ar-EG" baseline="30000" dirty="0" smtClean="0"/>
              <a:t>   </a:t>
            </a:r>
            <a:r>
              <a:rPr lang="en-US" dirty="0" smtClean="0"/>
              <a:t>	    (0.75)</a:t>
            </a:r>
            <a:r>
              <a:rPr lang="en-US" baseline="30000" dirty="0" smtClean="0"/>
              <a:t>3 </a:t>
            </a:r>
            <a:r>
              <a:rPr lang="ar-EG" baseline="30000" dirty="0" smtClean="0"/>
              <a:t>                                                                 </a:t>
            </a:r>
            <a:endParaRPr lang="en-US" dirty="0" smtClean="0"/>
          </a:p>
          <a:p>
            <a:pPr rtl="0"/>
            <a:r>
              <a:rPr lang="en-US" dirty="0" smtClean="0"/>
              <a:t>K = 	---------	</a:t>
            </a:r>
            <a:r>
              <a:rPr lang="ar-EG" dirty="0" smtClean="0"/>
              <a:t>    </a:t>
            </a:r>
            <a:r>
              <a:rPr lang="en-US" dirty="0" smtClean="0"/>
              <a:t>   =    ------------	=	 0.1636              </a:t>
            </a:r>
            <a:r>
              <a:rPr lang="ar-EG" dirty="0" smtClean="0"/>
              <a:t>     </a:t>
            </a:r>
            <a:endParaRPr lang="en-US" dirty="0" smtClean="0"/>
          </a:p>
          <a:p>
            <a:pPr rtl="0"/>
            <a:r>
              <a:rPr lang="en-US" dirty="0" smtClean="0"/>
              <a:t>	(A)</a:t>
            </a:r>
            <a:r>
              <a:rPr lang="en-US" baseline="30000" dirty="0" smtClean="0"/>
              <a:t>2</a:t>
            </a:r>
            <a:r>
              <a:rPr lang="en-US" dirty="0" smtClean="0"/>
              <a:t> (B)	(0.5)</a:t>
            </a:r>
            <a:r>
              <a:rPr lang="en-US" baseline="30000" dirty="0" smtClean="0"/>
              <a:t>2</a:t>
            </a:r>
            <a:r>
              <a:rPr lang="en-US" dirty="0" smtClean="0"/>
              <a:t> (2.75)               </a:t>
            </a:r>
            <a:r>
              <a:rPr lang="ar-EG" dirty="0" smtClean="0"/>
              <a:t>                            </a:t>
            </a:r>
            <a:endParaRPr lang="en-US" dirty="0" smtClean="0"/>
          </a:p>
          <a:p>
            <a:endParaRPr lang="en-US" dirty="0" smtClean="0"/>
          </a:p>
          <a:p>
            <a:endParaRPr lang="en-US" dirty="0" smtClean="0"/>
          </a:p>
          <a:p>
            <a:endParaRPr lang="ar-EG" dirty="0"/>
          </a:p>
        </p:txBody>
      </p:sp>
      <p:sp>
        <p:nvSpPr>
          <p:cNvPr id="40962" name="Line 2"/>
          <p:cNvSpPr>
            <a:spLocks noChangeShapeType="1"/>
          </p:cNvSpPr>
          <p:nvPr/>
        </p:nvSpPr>
        <p:spPr bwMode="auto">
          <a:xfrm>
            <a:off x="3428992" y="1071546"/>
            <a:ext cx="7429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40963" name="Line 3"/>
          <p:cNvSpPr>
            <a:spLocks noChangeShapeType="1"/>
          </p:cNvSpPr>
          <p:nvPr/>
        </p:nvSpPr>
        <p:spPr bwMode="auto">
          <a:xfrm flipH="1">
            <a:off x="3428992" y="1142984"/>
            <a:ext cx="6858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2"/>
          <p:cNvSpPr>
            <a:spLocks noChangeShapeType="1"/>
          </p:cNvSpPr>
          <p:nvPr/>
        </p:nvSpPr>
        <p:spPr bwMode="auto">
          <a:xfrm>
            <a:off x="3714744" y="3286124"/>
            <a:ext cx="7429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7" name="Line 3"/>
          <p:cNvSpPr>
            <a:spLocks noChangeShapeType="1"/>
          </p:cNvSpPr>
          <p:nvPr/>
        </p:nvSpPr>
        <p:spPr bwMode="auto">
          <a:xfrm flipH="1">
            <a:off x="3786182" y="3357562"/>
            <a:ext cx="6858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algn="r"/>
            <a:r>
              <a:rPr lang="ar-EG" b="1" dirty="0" smtClean="0"/>
              <a:t/>
            </a:r>
            <a:br>
              <a:rPr lang="ar-EG" b="1" dirty="0" smtClean="0"/>
            </a:br>
            <a:r>
              <a:rPr lang="ar-EG" b="1" dirty="0" smtClean="0">
                <a:solidFill>
                  <a:schemeClr val="accent2"/>
                </a:solidFill>
              </a:rPr>
              <a:t>مثـــال 7:</a:t>
            </a:r>
            <a:r>
              <a:rPr lang="en-US" dirty="0" smtClean="0"/>
              <a:t/>
            </a:r>
            <a:br>
              <a:rPr lang="en-US" dirty="0" smtClean="0"/>
            </a:br>
            <a:endParaRPr lang="ar-EG" dirty="0"/>
          </a:p>
        </p:txBody>
      </p:sp>
      <p:sp>
        <p:nvSpPr>
          <p:cNvPr id="3" name="عنصر نائب للمحتوى 2"/>
          <p:cNvSpPr>
            <a:spLocks noGrp="1"/>
          </p:cNvSpPr>
          <p:nvPr>
            <p:ph idx="1"/>
          </p:nvPr>
        </p:nvSpPr>
        <p:spPr>
          <a:xfrm>
            <a:off x="457200" y="928670"/>
            <a:ext cx="8229600" cy="5197493"/>
          </a:xfrm>
        </p:spPr>
        <p:txBody>
          <a:bodyPr>
            <a:normAutofit fontScale="85000" lnSpcReduction="10000"/>
          </a:bodyPr>
          <a:lstStyle/>
          <a:p>
            <a:r>
              <a:rPr lang="ar-EG" dirty="0" smtClean="0"/>
              <a:t>	</a:t>
            </a:r>
            <a:r>
              <a:rPr lang="ar-EG" dirty="0" err="1" smtClean="0"/>
              <a:t>فى</a:t>
            </a:r>
            <a:r>
              <a:rPr lang="ar-EG" dirty="0" smtClean="0"/>
              <a:t> التفاعل </a:t>
            </a:r>
            <a:r>
              <a:rPr lang="ar-EG" dirty="0" err="1" smtClean="0"/>
              <a:t>العكسى</a:t>
            </a:r>
            <a:r>
              <a:rPr lang="ar-EG" dirty="0" smtClean="0"/>
              <a:t>   </a:t>
            </a:r>
            <a:r>
              <a:rPr lang="en-US" dirty="0" smtClean="0"/>
              <a:t>2 SO</a:t>
            </a:r>
            <a:r>
              <a:rPr lang="en-US" baseline="-25000" dirty="0" smtClean="0"/>
              <a:t>2</a:t>
            </a:r>
            <a:r>
              <a:rPr lang="en-US" dirty="0" smtClean="0"/>
              <a:t>  +  O</a:t>
            </a:r>
            <a:r>
              <a:rPr lang="en-US" baseline="-25000" dirty="0" smtClean="0"/>
              <a:t>2</a:t>
            </a:r>
            <a:r>
              <a:rPr lang="en-US" dirty="0" smtClean="0"/>
              <a:t>                2 SO</a:t>
            </a:r>
            <a:r>
              <a:rPr lang="en-US" baseline="-25000" dirty="0" smtClean="0"/>
              <a:t>3</a:t>
            </a:r>
            <a:r>
              <a:rPr lang="en-US" dirty="0" smtClean="0"/>
              <a:t> </a:t>
            </a:r>
          </a:p>
          <a:p>
            <a:r>
              <a:rPr lang="ar-EG" dirty="0" smtClean="0"/>
              <a:t>وجد أن كمية كل من المواد الثلاث عند الاتزان تساوى 2 جم </a:t>
            </a:r>
            <a:r>
              <a:rPr lang="ar-EG" dirty="0" err="1" smtClean="0"/>
              <a:t>جزيئى</a:t>
            </a:r>
            <a:r>
              <a:rPr lang="ar-EG" dirty="0" smtClean="0"/>
              <a:t> وإذا علمت أن حجم الإناء </a:t>
            </a:r>
            <a:r>
              <a:rPr lang="ar-EG" dirty="0" err="1" smtClean="0"/>
              <a:t>الذى</a:t>
            </a:r>
            <a:r>
              <a:rPr lang="ar-EG" dirty="0" smtClean="0"/>
              <a:t> أجريت فيه التجربة يساوى 2 لتر وإن كمية </a:t>
            </a:r>
            <a:r>
              <a:rPr lang="ar-EG" dirty="0" err="1" smtClean="0"/>
              <a:t>ثانى</a:t>
            </a:r>
            <a:r>
              <a:rPr lang="ar-EG" dirty="0" smtClean="0"/>
              <a:t> أكسيد الكبريت </a:t>
            </a:r>
            <a:r>
              <a:rPr lang="ar-EG" dirty="0" err="1" smtClean="0"/>
              <a:t>فى</a:t>
            </a:r>
            <a:r>
              <a:rPr lang="ar-EG" dirty="0" smtClean="0"/>
              <a:t> بدء التجربة تساوى 4 جرام </a:t>
            </a:r>
            <a:r>
              <a:rPr lang="ar-EG" dirty="0" err="1" smtClean="0"/>
              <a:t>جزيئى</a:t>
            </a:r>
            <a:r>
              <a:rPr lang="ar-EG" dirty="0" smtClean="0"/>
              <a:t> وكمية الأكسجين </a:t>
            </a:r>
            <a:r>
              <a:rPr lang="ar-EG" dirty="0" err="1" smtClean="0"/>
              <a:t>فى</a:t>
            </a:r>
            <a:r>
              <a:rPr lang="ar-EG" dirty="0" smtClean="0"/>
              <a:t> بدء التجربة تساوى 3 جم – </a:t>
            </a:r>
            <a:r>
              <a:rPr lang="ar-EG" dirty="0" err="1" smtClean="0"/>
              <a:t>جزيئى</a:t>
            </a:r>
            <a:r>
              <a:rPr lang="ar-EG" dirty="0" smtClean="0"/>
              <a:t>. احسب ثابت الاتزان للتفاعل المذكور.</a:t>
            </a:r>
          </a:p>
          <a:p>
            <a:endParaRPr lang="en-US" dirty="0" smtClean="0"/>
          </a:p>
          <a:p>
            <a:pPr rtl="0"/>
            <a:r>
              <a:rPr lang="en-US" dirty="0" smtClean="0"/>
              <a:t>	      (</a:t>
            </a:r>
            <a:r>
              <a:rPr lang="en-US" u="sng" dirty="0" smtClean="0"/>
              <a:t>2</a:t>
            </a:r>
            <a:r>
              <a:rPr lang="en-US" dirty="0" smtClean="0"/>
              <a:t>)</a:t>
            </a:r>
            <a:r>
              <a:rPr lang="en-US" baseline="30000" dirty="0" smtClean="0"/>
              <a:t>2 </a:t>
            </a:r>
            <a:r>
              <a:rPr lang="ar-EG" baseline="30000" dirty="0" smtClean="0"/>
              <a:t>                                                                                </a:t>
            </a:r>
            <a:endParaRPr lang="en-US" dirty="0" smtClean="0"/>
          </a:p>
          <a:p>
            <a:pPr rtl="0"/>
            <a:r>
              <a:rPr lang="en-US" dirty="0" smtClean="0"/>
              <a:t>		       2 </a:t>
            </a:r>
            <a:r>
              <a:rPr lang="ar-EG" dirty="0" smtClean="0"/>
              <a:t>                                                       </a:t>
            </a:r>
            <a:r>
              <a:rPr lang="en-US" dirty="0" smtClean="0"/>
              <a:t>     	K = 	---------------		= </a:t>
            </a:r>
            <a:r>
              <a:rPr lang="ar-EG" dirty="0" smtClean="0"/>
              <a:t>                                 </a:t>
            </a:r>
            <a:endParaRPr lang="en-US" dirty="0" smtClean="0"/>
          </a:p>
          <a:p>
            <a:pPr rtl="0"/>
            <a:r>
              <a:rPr lang="en-US" dirty="0" smtClean="0"/>
              <a:t>		(</a:t>
            </a:r>
            <a:r>
              <a:rPr lang="en-US" u="sng" dirty="0" smtClean="0"/>
              <a:t>2</a:t>
            </a:r>
            <a:r>
              <a:rPr lang="en-US" dirty="0" smtClean="0"/>
              <a:t>)</a:t>
            </a:r>
            <a:r>
              <a:rPr lang="en-US" baseline="30000" dirty="0" smtClean="0"/>
              <a:t>2</a:t>
            </a:r>
            <a:r>
              <a:rPr lang="en-US" dirty="0" smtClean="0"/>
              <a:t> (</a:t>
            </a:r>
            <a:r>
              <a:rPr lang="en-US" u="sng" dirty="0" smtClean="0"/>
              <a:t>2 </a:t>
            </a:r>
            <a:r>
              <a:rPr lang="en-US" dirty="0" smtClean="0"/>
              <a:t>) </a:t>
            </a:r>
            <a:r>
              <a:rPr lang="ar-EG" dirty="0" smtClean="0"/>
              <a:t>                                                   </a:t>
            </a:r>
            <a:endParaRPr lang="en-US" dirty="0" smtClean="0"/>
          </a:p>
          <a:p>
            <a:pPr rtl="0"/>
            <a:r>
              <a:rPr lang="en-US" dirty="0" smtClean="0"/>
              <a:t>		 2     2 </a:t>
            </a:r>
            <a:r>
              <a:rPr lang="ar-EG" dirty="0" smtClean="0"/>
              <a:t>                                                    </a:t>
            </a:r>
            <a:endParaRPr lang="en-US" dirty="0" smtClean="0"/>
          </a:p>
          <a:p>
            <a:endParaRPr lang="ar-EG" dirty="0"/>
          </a:p>
        </p:txBody>
      </p:sp>
      <p:sp>
        <p:nvSpPr>
          <p:cNvPr id="41986" name="Line 2"/>
          <p:cNvSpPr>
            <a:spLocks noChangeShapeType="1"/>
          </p:cNvSpPr>
          <p:nvPr/>
        </p:nvSpPr>
        <p:spPr bwMode="auto">
          <a:xfrm>
            <a:off x="3571868" y="1142984"/>
            <a:ext cx="66833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41987" name="Line 3"/>
          <p:cNvSpPr>
            <a:spLocks noChangeShapeType="1"/>
          </p:cNvSpPr>
          <p:nvPr/>
        </p:nvSpPr>
        <p:spPr bwMode="auto">
          <a:xfrm flipH="1">
            <a:off x="3571868" y="1214422"/>
            <a:ext cx="6858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a:bodyPr>
          <a:lstStyle/>
          <a:p>
            <a:pPr algn="r"/>
            <a:r>
              <a:rPr lang="ar-SA" sz="3600" b="1" dirty="0" smtClean="0">
                <a:solidFill>
                  <a:schemeClr val="accent1"/>
                </a:solidFill>
              </a:rPr>
              <a:t>تصنيف التفاعلات الكيميائية :</a:t>
            </a:r>
            <a:endParaRPr lang="en-US" sz="3600" dirty="0">
              <a:solidFill>
                <a:schemeClr val="accent1"/>
              </a:solidFill>
            </a:endParaRPr>
          </a:p>
        </p:txBody>
      </p:sp>
      <p:sp>
        <p:nvSpPr>
          <p:cNvPr id="3" name="عنصر نائب للمحتوى 2"/>
          <p:cNvSpPr>
            <a:spLocks noGrp="1"/>
          </p:cNvSpPr>
          <p:nvPr>
            <p:ph idx="1"/>
          </p:nvPr>
        </p:nvSpPr>
        <p:spPr>
          <a:xfrm>
            <a:off x="457200" y="1071546"/>
            <a:ext cx="8229600" cy="5054617"/>
          </a:xfrm>
        </p:spPr>
        <p:txBody>
          <a:bodyPr/>
          <a:lstStyle/>
          <a:p>
            <a:r>
              <a:rPr lang="ar-JO" dirty="0" smtClean="0"/>
              <a:t>المواد في الطبيعة على تماس دائم مع بعضها، لذلك تتفاعل وتتغير ونحن نعبر عن التغيرات التي تحدث بطرق بسيطة ومختصرة بمعادلات كيميائية </a:t>
            </a:r>
            <a:r>
              <a:rPr lang="ar-JO" dirty="0" err="1" smtClean="0"/>
              <a:t>و</a:t>
            </a:r>
            <a:r>
              <a:rPr lang="ar-JO" dirty="0" smtClean="0"/>
              <a:t> بالتالي تصنف التفاعلات </a:t>
            </a:r>
            <a:r>
              <a:rPr lang="ar-JO" dirty="0" err="1" smtClean="0"/>
              <a:t>الكيميائيه</a:t>
            </a:r>
            <a:r>
              <a:rPr lang="ar-JO" dirty="0" smtClean="0"/>
              <a:t> </a:t>
            </a:r>
            <a:r>
              <a:rPr lang="ar-JO" dirty="0" err="1" smtClean="0"/>
              <a:t>الى</a:t>
            </a:r>
            <a:r>
              <a:rPr lang="ar-JO" dirty="0" smtClean="0"/>
              <a:t> تفاعلات كيميائيه </a:t>
            </a:r>
            <a:r>
              <a:rPr lang="ar-JO" dirty="0" err="1" smtClean="0"/>
              <a:t>منعكسه</a:t>
            </a:r>
            <a:r>
              <a:rPr lang="ar-JO" dirty="0" smtClean="0"/>
              <a:t> و تفاعلات كيميائيه غير </a:t>
            </a:r>
            <a:r>
              <a:rPr lang="ar-JO" dirty="0" err="1" smtClean="0"/>
              <a:t>منعكسه</a:t>
            </a:r>
            <a:r>
              <a:rPr lang="ar-JO" dirty="0" smtClean="0"/>
              <a:t> :</a:t>
            </a:r>
            <a:endParaRPr lang="en-US" dirty="0" smtClean="0"/>
          </a:p>
          <a:p>
            <a:pPr lvl="1"/>
            <a:r>
              <a:rPr lang="ar-JO" b="1" dirty="0" smtClean="0">
                <a:solidFill>
                  <a:schemeClr val="accent2"/>
                </a:solidFill>
              </a:rPr>
              <a:t>أ</a:t>
            </a:r>
            <a:r>
              <a:rPr lang="ar-SA" b="1" dirty="0" smtClean="0">
                <a:solidFill>
                  <a:schemeClr val="accent2"/>
                </a:solidFill>
              </a:rPr>
              <a:t>.</a:t>
            </a:r>
            <a:r>
              <a:rPr lang="ar-JO" b="1" dirty="0" smtClean="0">
                <a:solidFill>
                  <a:schemeClr val="accent2"/>
                </a:solidFill>
              </a:rPr>
              <a:t> </a:t>
            </a:r>
            <a:r>
              <a:rPr lang="ar-SA" b="1" dirty="0" smtClean="0">
                <a:solidFill>
                  <a:schemeClr val="accent2"/>
                </a:solidFill>
              </a:rPr>
              <a:t>التفاعلات غير المنعكسة </a:t>
            </a:r>
            <a:r>
              <a:rPr lang="en-US" b="1" dirty="0" smtClean="0">
                <a:solidFill>
                  <a:schemeClr val="accent2"/>
                </a:solidFill>
              </a:rPr>
              <a:t>Irreversible Reactions</a:t>
            </a:r>
          </a:p>
          <a:p>
            <a:r>
              <a:rPr lang="ar-JO" dirty="0" smtClean="0"/>
              <a:t>مواد تتفاعل مع بعضها إلى النهاية مثل:</a:t>
            </a:r>
            <a:endParaRPr lang="ar-EG" dirty="0" smtClean="0"/>
          </a:p>
          <a:p>
            <a:endParaRPr lang="ar-EG" dirty="0" smtClean="0"/>
          </a:p>
          <a:p>
            <a:endParaRPr lang="ar-EG" dirty="0"/>
          </a:p>
        </p:txBody>
      </p:sp>
      <p:pic>
        <p:nvPicPr>
          <p:cNvPr id="15362" name="Picture 47" descr="http://www.schoolarabia.net/images/modules/chemistry/general_chemistry_im/level5/chemical_kinetics/chemical_equilibrium/1.gif"/>
          <p:cNvPicPr>
            <a:picLocks noChangeAspect="1" noChangeArrowheads="1"/>
          </p:cNvPicPr>
          <p:nvPr/>
        </p:nvPicPr>
        <p:blipFill>
          <a:blip r:embed="rId2"/>
          <a:srcRect/>
          <a:stretch>
            <a:fillRect/>
          </a:stretch>
        </p:blipFill>
        <p:spPr bwMode="auto">
          <a:xfrm>
            <a:off x="3214678" y="5072074"/>
            <a:ext cx="3571900" cy="61912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11222"/>
          </a:xfrm>
        </p:spPr>
        <p:txBody>
          <a:bodyPr>
            <a:normAutofit fontScale="90000"/>
          </a:bodyPr>
          <a:lstStyle/>
          <a:p>
            <a:pPr algn="r"/>
            <a:r>
              <a:rPr lang="ar-EG" sz="3100" dirty="0" smtClean="0"/>
              <a:t/>
            </a:r>
            <a:br>
              <a:rPr lang="ar-EG" sz="3100" dirty="0" smtClean="0"/>
            </a:br>
            <a:r>
              <a:rPr lang="ar-SA" sz="3100" dirty="0" smtClean="0"/>
              <a:t>في هذا المثال تتفاعل المادة</a:t>
            </a:r>
            <a:r>
              <a:rPr lang="ar-JO" sz="3100" b="1" dirty="0" smtClean="0"/>
              <a:t> </a:t>
            </a:r>
            <a:r>
              <a:rPr lang="en-US" sz="3100" dirty="0" smtClean="0"/>
              <a:t>A </a:t>
            </a:r>
            <a:r>
              <a:rPr lang="ar-SA" sz="3100" b="1" dirty="0" smtClean="0"/>
              <a:t> </a:t>
            </a:r>
            <a:r>
              <a:rPr lang="ar-JO" sz="3100" b="1" dirty="0" smtClean="0"/>
              <a:t> </a:t>
            </a:r>
            <a:r>
              <a:rPr lang="ar-SA" sz="3100" dirty="0" smtClean="0"/>
              <a:t>مع المادة</a:t>
            </a:r>
            <a:r>
              <a:rPr lang="ar-JO" sz="3100" b="1" dirty="0" smtClean="0"/>
              <a:t> </a:t>
            </a:r>
            <a:r>
              <a:rPr lang="en-US" sz="3100" dirty="0" smtClean="0"/>
              <a:t>B</a:t>
            </a:r>
            <a:r>
              <a:rPr lang="ar-JO" sz="3100" b="1" dirty="0" smtClean="0"/>
              <a:t> </a:t>
            </a:r>
            <a:r>
              <a:rPr lang="ar-SA" sz="3100" dirty="0" smtClean="0"/>
              <a:t> </a:t>
            </a:r>
            <a:r>
              <a:rPr lang="ar-SA" sz="3100" dirty="0" err="1" smtClean="0"/>
              <a:t>ولايتوقف</a:t>
            </a:r>
            <a:r>
              <a:rPr lang="ar-SA" sz="3100" dirty="0" smtClean="0"/>
              <a:t> التفاعل إلا بعد انتهاء إحدى المادتين مثلاً.</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214422"/>
            <a:ext cx="8229600" cy="5500726"/>
          </a:xfrm>
        </p:spPr>
        <p:txBody>
          <a:bodyPr>
            <a:normAutofit fontScale="92500" lnSpcReduction="10000"/>
          </a:bodyPr>
          <a:lstStyle/>
          <a:p>
            <a:endParaRPr lang="ar-EG" dirty="0" smtClean="0"/>
          </a:p>
          <a:p>
            <a:r>
              <a:rPr lang="ar-SA" dirty="0" smtClean="0"/>
              <a:t>يتوقف التفاعل بعد انتهاء قطعة </a:t>
            </a:r>
            <a:r>
              <a:rPr lang="ar-SA" dirty="0" err="1" smtClean="0"/>
              <a:t>الصويوم</a:t>
            </a:r>
            <a:r>
              <a:rPr lang="ar-SA" dirty="0" smtClean="0"/>
              <a:t> تماماً .</a:t>
            </a:r>
            <a:endParaRPr lang="en-US" dirty="0" smtClean="0"/>
          </a:p>
          <a:p>
            <a:r>
              <a:rPr lang="ar-SA" dirty="0" smtClean="0"/>
              <a:t>** هذا النوع من التفاعل يسير باتجاه واحد </a:t>
            </a:r>
            <a:r>
              <a:rPr lang="ar-SA" dirty="0" err="1" smtClean="0"/>
              <a:t>هواتجاه</a:t>
            </a:r>
            <a:r>
              <a:rPr lang="ar-SA" dirty="0" smtClean="0"/>
              <a:t> النواتج، ويمكن أن نقول أنه تفاعل</a:t>
            </a:r>
            <a:r>
              <a:rPr lang="en-US" dirty="0" smtClean="0"/>
              <a:t> </a:t>
            </a:r>
            <a:r>
              <a:rPr lang="ar-JO" dirty="0" smtClean="0"/>
              <a:t>يسير</a:t>
            </a:r>
            <a:r>
              <a:rPr lang="en-US" dirty="0" smtClean="0"/>
              <a:t> </a:t>
            </a:r>
            <a:r>
              <a:rPr lang="ar-SA" dirty="0" smtClean="0"/>
              <a:t>إلى النهاية </a:t>
            </a:r>
            <a:r>
              <a:rPr lang="ar-SA" dirty="0" err="1" smtClean="0"/>
              <a:t>ولاينعكس</a:t>
            </a:r>
            <a:r>
              <a:rPr lang="ar-SA" dirty="0" smtClean="0"/>
              <a:t> ( لا تتفاعل المواد الناتجة مع </a:t>
            </a:r>
            <a:r>
              <a:rPr lang="ar-SA" dirty="0" err="1" smtClean="0"/>
              <a:t>بعصها</a:t>
            </a:r>
            <a:r>
              <a:rPr lang="ar-SA" dirty="0" smtClean="0"/>
              <a:t> لتعيد تكوين المواد المتفاعلة </a:t>
            </a:r>
            <a:endParaRPr lang="en-US" dirty="0" smtClean="0"/>
          </a:p>
          <a:p>
            <a:r>
              <a:rPr lang="ar-EG" dirty="0" smtClean="0"/>
              <a:t> </a:t>
            </a:r>
            <a:endParaRPr lang="en-US" dirty="0" smtClean="0"/>
          </a:p>
          <a:p>
            <a:r>
              <a:rPr lang="ar-SA" b="1" dirty="0" smtClean="0">
                <a:solidFill>
                  <a:schemeClr val="accent2"/>
                </a:solidFill>
              </a:rPr>
              <a:t>ب</a:t>
            </a:r>
            <a:r>
              <a:rPr lang="ar-JO" b="1" dirty="0" smtClean="0">
                <a:solidFill>
                  <a:schemeClr val="accent2"/>
                </a:solidFill>
              </a:rPr>
              <a:t>.</a:t>
            </a:r>
            <a:r>
              <a:rPr lang="ar-SA" b="1" dirty="0" smtClean="0">
                <a:solidFill>
                  <a:schemeClr val="accent2"/>
                </a:solidFill>
              </a:rPr>
              <a:t> التفاعلات المنعكسة  </a:t>
            </a:r>
            <a:r>
              <a:rPr lang="en-US" b="1" dirty="0" smtClean="0">
                <a:solidFill>
                  <a:schemeClr val="accent2"/>
                </a:solidFill>
              </a:rPr>
              <a:t>Reversible Reactions</a:t>
            </a:r>
            <a:r>
              <a:rPr lang="ar-SA" b="1" dirty="0" smtClean="0">
                <a:solidFill>
                  <a:schemeClr val="accent2"/>
                </a:solidFill>
              </a:rPr>
              <a:t> </a:t>
            </a:r>
            <a:endParaRPr lang="en-US" b="1" dirty="0" smtClean="0">
              <a:solidFill>
                <a:schemeClr val="accent2"/>
              </a:solidFill>
            </a:endParaRPr>
          </a:p>
          <a:p>
            <a:r>
              <a:rPr lang="ar-JO" dirty="0" smtClean="0"/>
              <a:t>      </a:t>
            </a:r>
            <a:r>
              <a:rPr lang="ar-SA" dirty="0" smtClean="0"/>
              <a:t>مواد</a:t>
            </a:r>
            <a:r>
              <a:rPr lang="ar-JO" dirty="0" smtClean="0"/>
              <a:t> </a:t>
            </a:r>
            <a:r>
              <a:rPr lang="ar-SA" dirty="0" smtClean="0"/>
              <a:t>تتفاعل مع بعضها </a:t>
            </a:r>
            <a:r>
              <a:rPr lang="ar-JO" dirty="0" smtClean="0"/>
              <a:t>وبعد فتره تثبت فيها </a:t>
            </a:r>
            <a:r>
              <a:rPr lang="ar-JO" dirty="0" err="1" smtClean="0"/>
              <a:t>تراكيز</a:t>
            </a:r>
            <a:r>
              <a:rPr lang="ar-JO" dirty="0" smtClean="0"/>
              <a:t> المواد المتفاعلة والناتجة في تفاعل منعكس وذلك لأن سرعة التفاعل الأمامي تصبح مساوية لسرعة التفاعل العكسي وليس نتيجة لتوقف التفاعل.</a:t>
            </a:r>
            <a:endParaRPr lang="en-US" dirty="0" smtClean="0"/>
          </a:p>
          <a:p>
            <a:endParaRPr lang="ar-EG" dirty="0"/>
          </a:p>
        </p:txBody>
      </p:sp>
      <p:pic>
        <p:nvPicPr>
          <p:cNvPr id="16386" name="Picture 48" descr="http://www.schoolarabia.net/images/modules/chemistry/general_chemistry_im/level5/chemical_kinetics/chemical_equilibrium/2.gif"/>
          <p:cNvPicPr>
            <a:picLocks noChangeAspect="1" noChangeArrowheads="1"/>
          </p:cNvPicPr>
          <p:nvPr/>
        </p:nvPicPr>
        <p:blipFill>
          <a:blip r:embed="rId2"/>
          <a:srcRect/>
          <a:stretch>
            <a:fillRect/>
          </a:stretch>
        </p:blipFill>
        <p:spPr bwMode="auto">
          <a:xfrm>
            <a:off x="1571604" y="1285860"/>
            <a:ext cx="5572164" cy="41433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229600" cy="939784"/>
          </a:xfrm>
        </p:spPr>
        <p:txBody>
          <a:bodyPr/>
          <a:lstStyle/>
          <a:p>
            <a:pPr algn="r"/>
            <a:r>
              <a:rPr lang="ar-EG" dirty="0" smtClean="0"/>
              <a:t>أي أن </a:t>
            </a:r>
            <a:endParaRPr lang="ar-EG" dirty="0"/>
          </a:p>
        </p:txBody>
      </p:sp>
      <p:sp>
        <p:nvSpPr>
          <p:cNvPr id="3" name="عنصر نائب للمحتوى 2"/>
          <p:cNvSpPr>
            <a:spLocks noGrp="1"/>
          </p:cNvSpPr>
          <p:nvPr>
            <p:ph idx="1"/>
          </p:nvPr>
        </p:nvSpPr>
        <p:spPr>
          <a:xfrm>
            <a:off x="457200" y="1357298"/>
            <a:ext cx="8229600" cy="4768865"/>
          </a:xfrm>
        </p:spPr>
        <p:txBody>
          <a:bodyPr>
            <a:normAutofit lnSpcReduction="10000"/>
          </a:bodyPr>
          <a:lstStyle/>
          <a:p>
            <a:r>
              <a:rPr lang="ar-JO" dirty="0" smtClean="0"/>
              <a:t> في هذا المثال تتفاعل المادة </a:t>
            </a:r>
            <a:r>
              <a:rPr lang="en-US" dirty="0" smtClean="0"/>
              <a:t>A </a:t>
            </a:r>
            <a:r>
              <a:rPr lang="ar-SA" dirty="0" smtClean="0"/>
              <a:t> </a:t>
            </a:r>
            <a:r>
              <a:rPr lang="ar-JO" dirty="0" smtClean="0"/>
              <a:t> مع المادة  </a:t>
            </a:r>
            <a:r>
              <a:rPr lang="en-US" dirty="0" smtClean="0"/>
              <a:t>B</a:t>
            </a:r>
            <a:r>
              <a:rPr lang="ar-SA" dirty="0" smtClean="0"/>
              <a:t> </a:t>
            </a:r>
            <a:r>
              <a:rPr lang="ar-JO" dirty="0" smtClean="0"/>
              <a:t> وبعد فترة نلاحظ أن تركيز </a:t>
            </a:r>
            <a:r>
              <a:rPr lang="ar-SA" dirty="0" smtClean="0"/>
              <a:t> </a:t>
            </a:r>
            <a:r>
              <a:rPr lang="en-US" dirty="0" smtClean="0"/>
              <a:t>A</a:t>
            </a:r>
            <a:r>
              <a:rPr lang="ar-SA" dirty="0" smtClean="0"/>
              <a:t>، </a:t>
            </a:r>
            <a:r>
              <a:rPr lang="en-US" dirty="0" smtClean="0"/>
              <a:t>B</a:t>
            </a:r>
            <a:r>
              <a:rPr lang="ar-JO" dirty="0" smtClean="0"/>
              <a:t>   وتركيز النواتج قد ثبت عند حد معين . ومهما تغير التركيز  </a:t>
            </a:r>
            <a:r>
              <a:rPr lang="ar-JO" dirty="0" err="1" smtClean="0"/>
              <a:t>ودرحة</a:t>
            </a:r>
            <a:r>
              <a:rPr lang="ar-JO" dirty="0" smtClean="0"/>
              <a:t> الحرارة  والشروط الأخرى، ستجد أنه في كل الحالات يسير التفاعل لفترة زمنية  ثم تثبت </a:t>
            </a:r>
            <a:r>
              <a:rPr lang="ar-JO" dirty="0" err="1" smtClean="0"/>
              <a:t>التراكيز</a:t>
            </a:r>
            <a:r>
              <a:rPr lang="ar-JO" dirty="0" smtClean="0"/>
              <a:t>، وستجد دوماً كميات من المواد المتفاعلة والنواتج معاً في وعاء التفاعل، </a:t>
            </a:r>
            <a:endParaRPr lang="en-US" dirty="0" smtClean="0"/>
          </a:p>
          <a:p>
            <a:pPr lvl="1"/>
            <a:r>
              <a:rPr lang="ar-JO" b="1" dirty="0" smtClean="0">
                <a:solidFill>
                  <a:schemeClr val="accent1"/>
                </a:solidFill>
              </a:rPr>
              <a:t>مثال :</a:t>
            </a:r>
            <a:endParaRPr lang="en-US" b="1" dirty="0" smtClean="0">
              <a:solidFill>
                <a:schemeClr val="accent1"/>
              </a:solidFill>
            </a:endParaRPr>
          </a:p>
          <a:p>
            <a:r>
              <a:rPr lang="ar-JO" dirty="0" smtClean="0"/>
              <a:t>  عند مزج غاز الهيدروجين مع أبخرة اليود نجد  أن التفاعل يسير كما يلي :</a:t>
            </a:r>
            <a:endParaRPr lang="en-US" dirty="0" smtClean="0"/>
          </a:p>
          <a:p>
            <a:r>
              <a:rPr lang="ar-SA" dirty="0" smtClean="0"/>
              <a:t> </a:t>
            </a:r>
            <a:endParaRPr lang="ar-EG" dirty="0"/>
          </a:p>
        </p:txBody>
      </p:sp>
      <p:pic>
        <p:nvPicPr>
          <p:cNvPr id="17410" name="Picture 65" descr="http://www.schoolarabia.net/images/modules/chemistry/general_chemistry_im/level5/chemical_kinetics/chemical_equilibrium/3.gif"/>
          <p:cNvPicPr>
            <a:picLocks noChangeAspect="1" noChangeArrowheads="1"/>
          </p:cNvPicPr>
          <p:nvPr/>
        </p:nvPicPr>
        <p:blipFill>
          <a:blip r:embed="rId2"/>
          <a:srcRect/>
          <a:stretch>
            <a:fillRect/>
          </a:stretch>
        </p:blipFill>
        <p:spPr bwMode="auto">
          <a:xfrm>
            <a:off x="1928794" y="428604"/>
            <a:ext cx="4429156" cy="642942"/>
          </a:xfrm>
          <a:prstGeom prst="rect">
            <a:avLst/>
          </a:prstGeom>
          <a:noFill/>
          <a:ln w="9525">
            <a:noFill/>
            <a:miter lim="800000"/>
            <a:headEnd/>
            <a:tailEnd/>
          </a:ln>
        </p:spPr>
      </p:pic>
      <p:pic>
        <p:nvPicPr>
          <p:cNvPr id="17411" name="Picture 67" descr="http://www.schoolarabia.net/images/modules/chemistry/general_chemistry_im/level5/chemical_kinetics/chemical_equilibrium/4.gif"/>
          <p:cNvPicPr>
            <a:picLocks noChangeAspect="1" noChangeArrowheads="1"/>
          </p:cNvPicPr>
          <p:nvPr/>
        </p:nvPicPr>
        <p:blipFill>
          <a:blip r:embed="rId3"/>
          <a:srcRect/>
          <a:stretch>
            <a:fillRect/>
          </a:stretch>
        </p:blipFill>
        <p:spPr bwMode="auto">
          <a:xfrm>
            <a:off x="1857356" y="5429264"/>
            <a:ext cx="3178183" cy="55721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dirty="0" smtClean="0"/>
              <a:t/>
            </a:r>
            <a:br>
              <a:rPr lang="ar-EG" dirty="0" smtClean="0"/>
            </a:br>
            <a:r>
              <a:rPr lang="ar-SA" sz="3100" dirty="0" smtClean="0"/>
              <a:t>وتجد بعد زمن معين أن وعاء التفاعل يحوي المواد الثلاث </a:t>
            </a:r>
            <a:r>
              <a:rPr lang="ar-SA" sz="3100" dirty="0" err="1" smtClean="0"/>
              <a:t>وبتراكيز</a:t>
            </a:r>
            <a:r>
              <a:rPr lang="ar-SA" sz="3100" dirty="0" smtClean="0"/>
              <a:t> ثابتة </a:t>
            </a:r>
            <a:r>
              <a:rPr lang="ar-SA" sz="3100" dirty="0" err="1" smtClean="0"/>
              <a:t>لاتتغير</a:t>
            </a:r>
            <a:r>
              <a:rPr lang="ar-SA" sz="3100" dirty="0" smtClean="0"/>
              <a:t>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357298"/>
            <a:ext cx="8229600" cy="5357850"/>
          </a:xfrm>
        </p:spPr>
        <p:txBody>
          <a:bodyPr>
            <a:normAutofit/>
          </a:bodyPr>
          <a:lstStyle/>
          <a:p>
            <a:r>
              <a:rPr lang="ar-JO" b="1" dirty="0" smtClean="0"/>
              <a:t>التفاعل المنعكس </a:t>
            </a:r>
            <a:r>
              <a:rPr lang="en-US" b="1" dirty="0" smtClean="0"/>
              <a:t> </a:t>
            </a:r>
            <a:r>
              <a:rPr lang="ar-JO" b="1" dirty="0" smtClean="0"/>
              <a:t> </a:t>
            </a:r>
            <a:r>
              <a:rPr lang="en-US" b="1" dirty="0" smtClean="0"/>
              <a:t>Reversible  Reaction</a:t>
            </a:r>
            <a:r>
              <a:rPr lang="ar-JO" b="1" dirty="0" smtClean="0"/>
              <a:t>:</a:t>
            </a:r>
            <a:endParaRPr lang="en-US" dirty="0" smtClean="0"/>
          </a:p>
          <a:p>
            <a:r>
              <a:rPr lang="ar-JO" sz="2400" dirty="0" smtClean="0"/>
              <a:t>      هو تفاعل يسير بالاتجاهين في ذات الوقت </a:t>
            </a:r>
            <a:r>
              <a:rPr lang="ar-JO" sz="2400" dirty="0" err="1" smtClean="0"/>
              <a:t>ولايتوقف</a:t>
            </a:r>
            <a:r>
              <a:rPr lang="ar-JO" sz="2400" dirty="0" smtClean="0"/>
              <a:t> أبداً  وأن النظام يكون متحركاً دائما ولا يسكن .  ففي مثالنا أعلاه إذا مزج الهيدروجين مع اليود في وعاء مغلق وترك زمناً طويلاً فستعود وتجد الوعاء يحتوي على المواد الثلاث    </a:t>
            </a:r>
            <a:r>
              <a:rPr lang="en-US" sz="2400" dirty="0" smtClean="0"/>
              <a:t>H</a:t>
            </a:r>
            <a:r>
              <a:rPr lang="en-US" sz="2400" baseline="-25000" dirty="0" smtClean="0"/>
              <a:t>2</a:t>
            </a:r>
            <a:r>
              <a:rPr lang="ar-SA" sz="2400" dirty="0" smtClean="0"/>
              <a:t> </a:t>
            </a:r>
            <a:r>
              <a:rPr lang="ar-JO" sz="2400" dirty="0" smtClean="0"/>
              <a:t>،  </a:t>
            </a:r>
            <a:r>
              <a:rPr lang="en-US" sz="2400" dirty="0" smtClean="0"/>
              <a:t>I</a:t>
            </a:r>
            <a:r>
              <a:rPr lang="en-US" sz="2400" baseline="-25000" dirty="0" smtClean="0"/>
              <a:t>2</a:t>
            </a:r>
            <a:r>
              <a:rPr lang="ar-SA" sz="2400" dirty="0" smtClean="0"/>
              <a:t> </a:t>
            </a:r>
            <a:r>
              <a:rPr lang="ar-JO" sz="2400" dirty="0" smtClean="0"/>
              <a:t>، </a:t>
            </a:r>
            <a:r>
              <a:rPr lang="en-US" sz="2400" dirty="0" smtClean="0"/>
              <a:t>HI</a:t>
            </a:r>
            <a:r>
              <a:rPr lang="ar-JO" sz="2400" dirty="0" smtClean="0"/>
              <a:t>.  </a:t>
            </a:r>
            <a:endParaRPr lang="ar-EG" sz="2400" dirty="0" smtClean="0"/>
          </a:p>
          <a:p>
            <a:r>
              <a:rPr lang="ar-JO" sz="2400" dirty="0" smtClean="0"/>
              <a:t>  </a:t>
            </a:r>
            <a:endParaRPr lang="en-US" sz="2400" dirty="0" smtClean="0"/>
          </a:p>
          <a:p>
            <a:endParaRPr lang="ar-EG" b="1" dirty="0" smtClean="0"/>
          </a:p>
          <a:p>
            <a:r>
              <a:rPr lang="ar-JO" b="1" dirty="0" smtClean="0"/>
              <a:t>أ) التفاعل الأمامي </a:t>
            </a:r>
            <a:r>
              <a:rPr lang="en-US" b="1" dirty="0" smtClean="0"/>
              <a:t> </a:t>
            </a:r>
            <a:r>
              <a:rPr lang="ar-JO" b="1" dirty="0" smtClean="0"/>
              <a:t> </a:t>
            </a:r>
            <a:r>
              <a:rPr lang="en-US" b="1" dirty="0" smtClean="0"/>
              <a:t>Forward  Reaction</a:t>
            </a:r>
            <a:r>
              <a:rPr lang="ar-JO" dirty="0" smtClean="0"/>
              <a:t>:</a:t>
            </a:r>
            <a:endParaRPr lang="en-US" dirty="0" smtClean="0"/>
          </a:p>
          <a:p>
            <a:r>
              <a:rPr lang="ar-JO" sz="2400" dirty="0" smtClean="0"/>
              <a:t>     يسمى التفاعل المتجه من اليسار إلى اليمين ( من المواد المتفاعلة إلى </a:t>
            </a:r>
            <a:r>
              <a:rPr lang="ar-JO" sz="2400" dirty="0" err="1" smtClean="0"/>
              <a:t>النوانج</a:t>
            </a:r>
            <a:r>
              <a:rPr lang="ar-JO" sz="2400" dirty="0" smtClean="0"/>
              <a:t> في تفاعل منعكس باسم التفاعل الأمامي أو التفاعل المباشر </a:t>
            </a:r>
            <a:r>
              <a:rPr lang="en-US" sz="2400" dirty="0" smtClean="0"/>
              <a:t>Direct  Reaction </a:t>
            </a:r>
            <a:r>
              <a:rPr lang="ar-JO" sz="2400" dirty="0" smtClean="0"/>
              <a:t> ، إن التفاعل:</a:t>
            </a:r>
            <a:endParaRPr lang="en-US" sz="2400" dirty="0" smtClean="0"/>
          </a:p>
          <a:p>
            <a:endParaRPr lang="ar-EG" dirty="0"/>
          </a:p>
        </p:txBody>
      </p:sp>
      <p:pic>
        <p:nvPicPr>
          <p:cNvPr id="18434" name="Picture 70" descr="http://www.schoolarabia.net/images/modules/chemistry/general_chemistry_im/level5/chemical_kinetics/chemical_equilibrium/5.gif"/>
          <p:cNvPicPr>
            <a:picLocks noChangeAspect="1" noChangeArrowheads="1"/>
          </p:cNvPicPr>
          <p:nvPr/>
        </p:nvPicPr>
        <p:blipFill>
          <a:blip r:embed="rId2"/>
          <a:srcRect/>
          <a:stretch>
            <a:fillRect/>
          </a:stretch>
        </p:blipFill>
        <p:spPr bwMode="auto">
          <a:xfrm>
            <a:off x="1643042" y="3429000"/>
            <a:ext cx="4143404" cy="50006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11288"/>
          </a:xfrm>
        </p:spPr>
        <p:txBody>
          <a:bodyPr>
            <a:normAutofit fontScale="90000"/>
          </a:bodyPr>
          <a:lstStyle/>
          <a:p>
            <a:pPr algn="r"/>
            <a:r>
              <a:rPr lang="ar-EG" sz="2700" dirty="0" smtClean="0"/>
              <a:t/>
            </a:r>
            <a:br>
              <a:rPr lang="ar-EG" sz="2700" dirty="0" smtClean="0"/>
            </a:br>
            <a:r>
              <a:rPr lang="ar-EG" sz="2700" dirty="0" smtClean="0"/>
              <a:t/>
            </a:r>
            <a:br>
              <a:rPr lang="ar-EG" sz="2700" dirty="0" smtClean="0"/>
            </a:br>
            <a:r>
              <a:rPr lang="ar-EG" sz="2700" dirty="0" smtClean="0"/>
              <a:t/>
            </a:r>
            <a:br>
              <a:rPr lang="ar-EG" sz="2700" dirty="0" smtClean="0"/>
            </a:br>
            <a:r>
              <a:rPr lang="ar-SA" sz="2700" dirty="0" smtClean="0"/>
              <a:t>هو التفاعل العكسي أو ( الخلفي ) .</a:t>
            </a:r>
            <a:r>
              <a:rPr lang="en-US" sz="2700" dirty="0" smtClean="0"/>
              <a:t/>
            </a:r>
            <a:br>
              <a:rPr lang="en-US" sz="2700" dirty="0" smtClean="0"/>
            </a:br>
            <a:r>
              <a:rPr lang="ar-SA" sz="2700" dirty="0" smtClean="0"/>
              <a:t>يعتمد تحديد التفاعل الأمامي والعكسي في المختبر على اختيار الباحث ففي مثالنا إذا كانت معادلة التفاعل</a:t>
            </a:r>
            <a:r>
              <a:rPr lang="en-US" dirty="0" smtClean="0"/>
              <a:t/>
            </a:r>
            <a:br>
              <a:rPr lang="en-US" dirty="0" smtClean="0"/>
            </a:br>
            <a:endParaRPr lang="ar-EG" dirty="0"/>
          </a:p>
        </p:txBody>
      </p:sp>
      <p:sp>
        <p:nvSpPr>
          <p:cNvPr id="3" name="عنصر نائب للمحتوى 2"/>
          <p:cNvSpPr>
            <a:spLocks noGrp="1"/>
          </p:cNvSpPr>
          <p:nvPr>
            <p:ph idx="1"/>
          </p:nvPr>
        </p:nvSpPr>
        <p:spPr>
          <a:xfrm>
            <a:off x="457200" y="2071678"/>
            <a:ext cx="8229600" cy="4500594"/>
          </a:xfrm>
        </p:spPr>
        <p:txBody>
          <a:bodyPr>
            <a:normAutofit fontScale="70000" lnSpcReduction="20000"/>
          </a:bodyPr>
          <a:lstStyle/>
          <a:p>
            <a:endParaRPr lang="ar-EG" dirty="0" smtClean="0"/>
          </a:p>
          <a:p>
            <a:endParaRPr lang="ar-EG" dirty="0" smtClean="0"/>
          </a:p>
          <a:p>
            <a:endParaRPr lang="ar-EG" dirty="0" smtClean="0"/>
          </a:p>
          <a:p>
            <a:r>
              <a:rPr lang="ar-SA" dirty="0" smtClean="0"/>
              <a:t>فإن التفاعل الأمامي هو تفاعل اليود مع الهيدروجين لإنتاج</a:t>
            </a:r>
            <a:r>
              <a:rPr lang="en-US" dirty="0" smtClean="0"/>
              <a:t> HI </a:t>
            </a:r>
            <a:r>
              <a:rPr lang="ar-SA" dirty="0" smtClean="0"/>
              <a:t>، والتفاعل العكسي هو تفكك</a:t>
            </a:r>
            <a:r>
              <a:rPr lang="en-US" dirty="0" smtClean="0"/>
              <a:t> HI </a:t>
            </a:r>
            <a:r>
              <a:rPr lang="ar-SA" dirty="0" smtClean="0"/>
              <a:t>لإنتاج الهيدروجين واليود</a:t>
            </a:r>
            <a:r>
              <a:rPr lang="en-US" b="1" dirty="0" smtClean="0"/>
              <a:t>.</a:t>
            </a:r>
            <a:endParaRPr lang="en-US" dirty="0" smtClean="0"/>
          </a:p>
          <a:p>
            <a:r>
              <a:rPr lang="ar-SA" dirty="0" smtClean="0"/>
              <a:t>وإذا كانت معادلة التفاعل</a:t>
            </a:r>
            <a:endParaRPr lang="ar-EG" dirty="0" smtClean="0"/>
          </a:p>
          <a:p>
            <a:endParaRPr lang="ar-EG" dirty="0" smtClean="0"/>
          </a:p>
          <a:p>
            <a:endParaRPr lang="ar-EG" dirty="0" smtClean="0"/>
          </a:p>
          <a:p>
            <a:endParaRPr lang="ar-EG" dirty="0" smtClean="0"/>
          </a:p>
          <a:p>
            <a:endParaRPr lang="ar-EG" dirty="0" smtClean="0"/>
          </a:p>
          <a:p>
            <a:r>
              <a:rPr lang="ar-SA" dirty="0" smtClean="0"/>
              <a:t>فإن التفاعل الأمامي هو تفاعل تفكك </a:t>
            </a:r>
            <a:r>
              <a:rPr lang="ar-SA" dirty="0" err="1" smtClean="0"/>
              <a:t>يوديد</a:t>
            </a:r>
            <a:r>
              <a:rPr lang="ar-SA" dirty="0" smtClean="0"/>
              <a:t> الهيدروجين لإنتاج اليود، والهيدروجين .</a:t>
            </a:r>
            <a:endParaRPr lang="en-US" dirty="0" smtClean="0"/>
          </a:p>
          <a:p>
            <a:r>
              <a:rPr lang="ar-SA" dirty="0" smtClean="0"/>
              <a:t>والتفاعل العكسي هو تفاعل الهيدروجين مع اليود لإنتاج </a:t>
            </a:r>
            <a:r>
              <a:rPr lang="en-US" dirty="0" smtClean="0"/>
              <a:t>HI</a:t>
            </a:r>
            <a:r>
              <a:rPr lang="ar-SA" dirty="0" smtClean="0"/>
              <a:t> .</a:t>
            </a:r>
            <a:endParaRPr lang="ar-EG" b="1" dirty="0" smtClean="0"/>
          </a:p>
          <a:p>
            <a:endParaRPr lang="ar-EG" b="1" dirty="0" smtClean="0"/>
          </a:p>
        </p:txBody>
      </p:sp>
      <p:pic>
        <p:nvPicPr>
          <p:cNvPr id="4" name="Picture 77" descr="http://www.schoolarabia.net/images/modules/chemistry/general_chemistry_im/level5/chemical_kinetics/chemical_equilibrium/6.gif"/>
          <p:cNvPicPr>
            <a:picLocks noChangeAspect="1" noChangeArrowheads="1"/>
          </p:cNvPicPr>
          <p:nvPr/>
        </p:nvPicPr>
        <p:blipFill>
          <a:blip r:embed="rId2"/>
          <a:srcRect/>
          <a:stretch>
            <a:fillRect/>
          </a:stretch>
        </p:blipFill>
        <p:spPr bwMode="auto">
          <a:xfrm>
            <a:off x="1071538" y="500043"/>
            <a:ext cx="4143404" cy="428628"/>
          </a:xfrm>
          <a:prstGeom prst="rect">
            <a:avLst/>
          </a:prstGeom>
          <a:noFill/>
          <a:ln w="9525">
            <a:noFill/>
            <a:miter lim="800000"/>
            <a:headEnd/>
            <a:tailEnd/>
          </a:ln>
        </p:spPr>
      </p:pic>
      <p:pic>
        <p:nvPicPr>
          <p:cNvPr id="19458" name="Picture 79" descr="http://www.schoolarabia.net/images/modules/chemistry/general_chemistry_im/level5/chemical_kinetics/chemical_equilibrium/7.gif"/>
          <p:cNvPicPr>
            <a:picLocks noChangeAspect="1" noChangeArrowheads="1"/>
          </p:cNvPicPr>
          <p:nvPr/>
        </p:nvPicPr>
        <p:blipFill>
          <a:blip r:embed="rId3"/>
          <a:srcRect/>
          <a:stretch>
            <a:fillRect/>
          </a:stretch>
        </p:blipFill>
        <p:spPr bwMode="auto">
          <a:xfrm>
            <a:off x="1214414" y="2357431"/>
            <a:ext cx="3452822" cy="428628"/>
          </a:xfrm>
          <a:prstGeom prst="rect">
            <a:avLst/>
          </a:prstGeom>
          <a:noFill/>
          <a:ln w="9525">
            <a:noFill/>
            <a:miter lim="800000"/>
            <a:headEnd/>
            <a:tailEnd/>
          </a:ln>
        </p:spPr>
      </p:pic>
      <p:pic>
        <p:nvPicPr>
          <p:cNvPr id="19459" name="Picture 77" descr="http://www.schoolarabia.net/images/modules/chemistry/general_chemistry_im/level5/chemical_kinetics/chemical_equilibrium/6.gif"/>
          <p:cNvPicPr>
            <a:picLocks noChangeAspect="1" noChangeArrowheads="1"/>
          </p:cNvPicPr>
          <p:nvPr/>
        </p:nvPicPr>
        <p:blipFill>
          <a:blip r:embed="rId2"/>
          <a:srcRect/>
          <a:stretch>
            <a:fillRect/>
          </a:stretch>
        </p:blipFill>
        <p:spPr bwMode="auto">
          <a:xfrm>
            <a:off x="1142976" y="4286256"/>
            <a:ext cx="3500462" cy="4286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54098"/>
          </a:xfrm>
        </p:spPr>
        <p:txBody>
          <a:bodyPr>
            <a:normAutofit/>
          </a:bodyPr>
          <a:lstStyle/>
          <a:p>
            <a:pPr algn="r"/>
            <a:r>
              <a:rPr lang="ar-SA" sz="2400" dirty="0" smtClean="0"/>
              <a:t>غالبية التفاعلات بين الغازات وكذلك التفاعلات الأيونية في الماء هي تفاعلات منعكسة إذ أنها تتوقف عند حد معين </a:t>
            </a:r>
            <a:r>
              <a:rPr lang="ar-SA" sz="2400" dirty="0" err="1" smtClean="0"/>
              <a:t>ولاتسير</a:t>
            </a:r>
            <a:r>
              <a:rPr lang="ar-SA" sz="2400" dirty="0" smtClean="0"/>
              <a:t> إلى النهاية مهما كانت الظروف</a:t>
            </a:r>
            <a:endParaRPr lang="ar-EG" sz="2400" dirty="0"/>
          </a:p>
        </p:txBody>
      </p:sp>
      <p:sp>
        <p:nvSpPr>
          <p:cNvPr id="3" name="عنصر نائب للمحتوى 2"/>
          <p:cNvSpPr>
            <a:spLocks noGrp="1"/>
          </p:cNvSpPr>
          <p:nvPr>
            <p:ph idx="1"/>
          </p:nvPr>
        </p:nvSpPr>
        <p:spPr>
          <a:xfrm>
            <a:off x="457200" y="1500174"/>
            <a:ext cx="8229600" cy="5143536"/>
          </a:xfrm>
        </p:spPr>
        <p:txBody>
          <a:bodyPr>
            <a:normAutofit/>
          </a:bodyPr>
          <a:lstStyle/>
          <a:p>
            <a:r>
              <a:rPr lang="ar-SA" b="1" dirty="0" smtClean="0">
                <a:solidFill>
                  <a:schemeClr val="accent1"/>
                </a:solidFill>
              </a:rPr>
              <a:t>قانون فعل الكتلة </a:t>
            </a:r>
            <a:r>
              <a:rPr lang="en-US" b="1" dirty="0" smtClean="0">
                <a:solidFill>
                  <a:schemeClr val="accent1"/>
                </a:solidFill>
              </a:rPr>
              <a:t>Law of Mass Action</a:t>
            </a:r>
            <a:r>
              <a:rPr lang="ar-SA" b="1" dirty="0" smtClean="0"/>
              <a:t> :</a:t>
            </a:r>
            <a:endParaRPr lang="en-US" dirty="0" smtClean="0"/>
          </a:p>
          <a:p>
            <a:r>
              <a:rPr lang="ar-SA" sz="2400" dirty="0" smtClean="0"/>
              <a:t>     حاصل ضرب </a:t>
            </a:r>
            <a:r>
              <a:rPr lang="ar-SA" sz="2400" dirty="0" err="1" smtClean="0"/>
              <a:t>تراكيز</a:t>
            </a:r>
            <a:r>
              <a:rPr lang="ar-SA" sz="2400" dirty="0" smtClean="0"/>
              <a:t> المواد الناتجة مقسوماً على حاصل ضرب </a:t>
            </a:r>
            <a:r>
              <a:rPr lang="ar-SA" sz="2400" dirty="0" err="1" smtClean="0"/>
              <a:t>تراكيزالمواد</a:t>
            </a:r>
            <a:r>
              <a:rPr lang="ar-SA" sz="2400" dirty="0" smtClean="0"/>
              <a:t> المتفاعلة = مقداراً ثابتاً لأنه حاصل ضرب وقسمة مجموعة قيم ثابتة.</a:t>
            </a:r>
            <a:endParaRPr lang="en-US" sz="2400" dirty="0" smtClean="0"/>
          </a:p>
          <a:p>
            <a:r>
              <a:rPr lang="ar-SA" sz="2400" dirty="0" smtClean="0"/>
              <a:t>      ذكرنا سابقا  أنه عند الاتزان تثبت </a:t>
            </a:r>
            <a:r>
              <a:rPr lang="ar-SA" sz="2400" dirty="0" err="1" smtClean="0"/>
              <a:t>تراكيز</a:t>
            </a:r>
            <a:r>
              <a:rPr lang="ar-SA" sz="2400" dirty="0" smtClean="0"/>
              <a:t> المواد المتفاعلة والناتجة في التفاعل المنعكس، وما دام الأمر كذلك </a:t>
            </a:r>
            <a:r>
              <a:rPr lang="ar-JO" sz="2400" dirty="0" smtClean="0"/>
              <a:t>فإن</a:t>
            </a:r>
            <a:r>
              <a:rPr lang="ar-SA" sz="2400" dirty="0" smtClean="0"/>
              <a:t> :-</a:t>
            </a:r>
            <a:endParaRPr lang="en-US" sz="2400" dirty="0" smtClean="0"/>
          </a:p>
          <a:p>
            <a:r>
              <a:rPr lang="ar-SA" sz="2400" dirty="0" smtClean="0"/>
              <a:t>اكتشف العالمان النرويجيان "</a:t>
            </a:r>
            <a:r>
              <a:rPr lang="ar-SA" sz="2400" dirty="0" err="1" smtClean="0"/>
              <a:t>جولد</a:t>
            </a:r>
            <a:r>
              <a:rPr lang="ar-SA" sz="2400" dirty="0" smtClean="0"/>
              <a:t> برج " </a:t>
            </a:r>
            <a:r>
              <a:rPr lang="en-US" sz="2400" dirty="0" err="1" smtClean="0"/>
              <a:t>Guldberg</a:t>
            </a:r>
            <a:r>
              <a:rPr lang="ar-SA" sz="2400" dirty="0" smtClean="0"/>
              <a:t>  و" </a:t>
            </a:r>
            <a:r>
              <a:rPr lang="ar-SA" sz="2400" dirty="0" err="1" smtClean="0"/>
              <a:t>واج</a:t>
            </a:r>
            <a:r>
              <a:rPr lang="ar-SA" sz="2400" dirty="0" smtClean="0"/>
              <a:t> " </a:t>
            </a:r>
            <a:r>
              <a:rPr lang="en-US" sz="2400" dirty="0" smtClean="0"/>
              <a:t>Wage</a:t>
            </a:r>
            <a:r>
              <a:rPr lang="ar-SA" sz="2400" dirty="0" smtClean="0"/>
              <a:t> هذه العلاقة وهي أنه عند الاتزان يكون حاصل ضرب </a:t>
            </a:r>
            <a:r>
              <a:rPr lang="ar-SA" sz="2400" dirty="0" err="1" smtClean="0"/>
              <a:t>تراكيز</a:t>
            </a:r>
            <a:r>
              <a:rPr lang="ar-JO" sz="2400" dirty="0" smtClean="0"/>
              <a:t> </a:t>
            </a:r>
            <a:r>
              <a:rPr lang="ar-SA" sz="2400" dirty="0" smtClean="0"/>
              <a:t>المواد الناتجة مقسوماً على حاصل ضرب </a:t>
            </a:r>
            <a:r>
              <a:rPr lang="ar-SA" sz="2400" dirty="0" err="1" smtClean="0"/>
              <a:t>تراكيز</a:t>
            </a:r>
            <a:r>
              <a:rPr lang="ar-SA" sz="2400" dirty="0" smtClean="0"/>
              <a:t> المواد المتفاعلة  = مقدار ثابتاً.</a:t>
            </a:r>
            <a:endParaRPr lang="en-US" sz="2400" dirty="0" smtClean="0"/>
          </a:p>
          <a:p>
            <a:r>
              <a:rPr lang="ar-EG" sz="2400" dirty="0" smtClean="0"/>
              <a:t>ولكي </a:t>
            </a:r>
            <a:r>
              <a:rPr lang="ar-SA" sz="2400" dirty="0" smtClean="0"/>
              <a:t>نشتق هذه العلاقة آخذين التفاعل البسيط التالي كمثال:</a:t>
            </a:r>
            <a:endParaRPr lang="en-US" sz="2400" dirty="0" smtClean="0"/>
          </a:p>
          <a:p>
            <a:endParaRPr lang="ar-EG" dirty="0"/>
          </a:p>
        </p:txBody>
      </p:sp>
      <p:pic>
        <p:nvPicPr>
          <p:cNvPr id="20482" name="Picture 5" descr="C:\Users\Documents\Desktop\الإتزان الكيميائي  1_files\10.gif"/>
          <p:cNvPicPr>
            <a:picLocks noChangeAspect="1" noChangeArrowheads="1"/>
          </p:cNvPicPr>
          <p:nvPr/>
        </p:nvPicPr>
        <p:blipFill>
          <a:blip r:embed="rId2"/>
          <a:srcRect/>
          <a:stretch>
            <a:fillRect/>
          </a:stretch>
        </p:blipFill>
        <p:spPr bwMode="auto">
          <a:xfrm>
            <a:off x="2071670" y="5715017"/>
            <a:ext cx="3929090" cy="35719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97040"/>
          </a:xfrm>
        </p:spPr>
        <p:txBody>
          <a:bodyPr>
            <a:noAutofit/>
          </a:bodyPr>
          <a:lstStyle/>
          <a:p>
            <a:pPr algn="r"/>
            <a:r>
              <a:rPr lang="ar-SA" sz="2400" dirty="0" smtClean="0"/>
              <a:t>حيث المعادلة موزونة ( مول واحد من </a:t>
            </a:r>
            <a:r>
              <a:rPr lang="en-US" sz="2400" dirty="0" smtClean="0"/>
              <a:t>A</a:t>
            </a:r>
            <a:r>
              <a:rPr lang="ar-SA" sz="2400" dirty="0" smtClean="0"/>
              <a:t>  يتفاعل مع مول واحد من  </a:t>
            </a:r>
            <a:r>
              <a:rPr lang="en-US" sz="2400" dirty="0" smtClean="0"/>
              <a:t>B</a:t>
            </a:r>
            <a:r>
              <a:rPr lang="ar-SA" sz="2400" dirty="0" smtClean="0"/>
              <a:t> لإنتاج مول واحد من </a:t>
            </a:r>
            <a:r>
              <a:rPr lang="en-US" sz="2400" dirty="0" smtClean="0"/>
              <a:t>C</a:t>
            </a:r>
            <a:r>
              <a:rPr lang="ar-SA" sz="2400" dirty="0" smtClean="0"/>
              <a:t>  ومول واحد من </a:t>
            </a:r>
            <a:r>
              <a:rPr lang="en-US" sz="2400" dirty="0" smtClean="0"/>
              <a:t>D</a:t>
            </a:r>
            <a:r>
              <a:rPr lang="ar-SA" sz="2400" dirty="0" smtClean="0"/>
              <a:t> ).</a:t>
            </a:r>
            <a:r>
              <a:rPr lang="en-US" sz="2400" dirty="0" smtClean="0"/>
              <a:t/>
            </a:r>
            <a:br>
              <a:rPr lang="en-US" sz="2400" dirty="0" smtClean="0"/>
            </a:br>
            <a:r>
              <a:rPr lang="ar-SA" sz="2400" dirty="0" smtClean="0"/>
              <a:t>كما ذكرنا </a:t>
            </a:r>
            <a:r>
              <a:rPr lang="ar-SA" sz="2400" dirty="0" err="1" smtClean="0"/>
              <a:t>ً</a:t>
            </a:r>
            <a:r>
              <a:rPr lang="ar-SA" sz="2400" dirty="0" smtClean="0"/>
              <a:t> أنه عند الاتزان تكون  :</a:t>
            </a:r>
            <a:r>
              <a:rPr lang="en-US" sz="2400" dirty="0" smtClean="0"/>
              <a:t/>
            </a:r>
            <a:br>
              <a:rPr lang="en-US" sz="2400" dirty="0" smtClean="0"/>
            </a:br>
            <a:r>
              <a:rPr lang="ar-SA" sz="2400" dirty="0" smtClean="0"/>
              <a:t> سرعة التفاعل الأمامي = سرعة التفاعل العكسي.</a:t>
            </a:r>
            <a:r>
              <a:rPr lang="en-US" sz="2400" dirty="0" smtClean="0"/>
              <a:t/>
            </a:r>
            <a:br>
              <a:rPr lang="en-US" sz="2400" dirty="0" smtClean="0"/>
            </a:br>
            <a:endParaRPr lang="ar-EG" sz="2400" dirty="0"/>
          </a:p>
        </p:txBody>
      </p:sp>
      <p:sp>
        <p:nvSpPr>
          <p:cNvPr id="3" name="عنصر نائب للمحتوى 2"/>
          <p:cNvSpPr>
            <a:spLocks noGrp="1"/>
          </p:cNvSpPr>
          <p:nvPr>
            <p:ph idx="1"/>
          </p:nvPr>
        </p:nvSpPr>
        <p:spPr>
          <a:xfrm>
            <a:off x="457200" y="1857364"/>
            <a:ext cx="8229600" cy="4714908"/>
          </a:xfrm>
        </p:spPr>
        <p:txBody>
          <a:bodyPr/>
          <a:lstStyle/>
          <a:p>
            <a:endParaRPr lang="ar-EG" dirty="0" smtClean="0"/>
          </a:p>
          <a:p>
            <a:endParaRPr lang="ar-EG" dirty="0" smtClean="0"/>
          </a:p>
          <a:p>
            <a:r>
              <a:rPr lang="ar-EG" sz="2800" dirty="0" smtClean="0"/>
              <a:t>وبما أن </a:t>
            </a:r>
            <a:r>
              <a:rPr lang="ar-JO" sz="2800" dirty="0" smtClean="0"/>
              <a:t> س </a:t>
            </a:r>
            <a:r>
              <a:rPr lang="ar-JO" sz="2800" baseline="-25000" dirty="0" smtClean="0"/>
              <a:t>1</a:t>
            </a:r>
            <a:r>
              <a:rPr lang="ar-JO" sz="2800" dirty="0" smtClean="0"/>
              <a:t> = س</a:t>
            </a:r>
            <a:r>
              <a:rPr lang="ar-JO" sz="2800" baseline="-25000" dirty="0" smtClean="0"/>
              <a:t>2</a:t>
            </a:r>
            <a:endParaRPr lang="ar-EG" sz="2800" baseline="-25000" dirty="0" smtClean="0"/>
          </a:p>
          <a:p>
            <a:r>
              <a:rPr lang="ar-EG" sz="2800" dirty="0" smtClean="0"/>
              <a:t>أذن</a:t>
            </a:r>
          </a:p>
          <a:p>
            <a:endParaRPr lang="ar-EG" sz="2800" dirty="0" smtClean="0"/>
          </a:p>
          <a:p>
            <a:r>
              <a:rPr lang="ar-EG" sz="2800" dirty="0" smtClean="0"/>
              <a:t>  ومنه  </a:t>
            </a:r>
          </a:p>
          <a:p>
            <a:endParaRPr lang="ar-EG" sz="2800" dirty="0" smtClean="0"/>
          </a:p>
          <a:p>
            <a:r>
              <a:rPr lang="ar-EG" sz="2800" dirty="0" smtClean="0"/>
              <a:t> </a:t>
            </a:r>
            <a:r>
              <a:rPr lang="en-US" sz="2800" dirty="0" err="1" smtClean="0"/>
              <a:t>Kc</a:t>
            </a:r>
            <a:r>
              <a:rPr lang="ar-EG" sz="2800" dirty="0" smtClean="0"/>
              <a:t>                                             1  ----         </a:t>
            </a:r>
            <a:endParaRPr lang="en-US" sz="2800" dirty="0"/>
          </a:p>
        </p:txBody>
      </p:sp>
      <p:pic>
        <p:nvPicPr>
          <p:cNvPr id="21506" name="Picture 7" descr="C:\Users\Documents\Desktop\الإتزان الكيميائي  1_files\11.gif"/>
          <p:cNvPicPr>
            <a:picLocks noChangeAspect="1" noChangeArrowheads="1"/>
          </p:cNvPicPr>
          <p:nvPr/>
        </p:nvPicPr>
        <p:blipFill>
          <a:blip r:embed="rId2"/>
          <a:srcRect/>
          <a:stretch>
            <a:fillRect/>
          </a:stretch>
        </p:blipFill>
        <p:spPr bwMode="auto">
          <a:xfrm>
            <a:off x="1500166" y="1928803"/>
            <a:ext cx="6786610" cy="857256"/>
          </a:xfrm>
          <a:prstGeom prst="rect">
            <a:avLst/>
          </a:prstGeom>
          <a:noFill/>
          <a:ln w="9525">
            <a:noFill/>
            <a:miter lim="800000"/>
            <a:headEnd/>
            <a:tailEnd/>
          </a:ln>
        </p:spPr>
      </p:pic>
      <p:pic>
        <p:nvPicPr>
          <p:cNvPr id="21507" name="Picture 8" descr="C:\Users\Documents\Desktop\الإتزان الكيميائي  1_files\12.gif"/>
          <p:cNvPicPr>
            <a:picLocks noChangeAspect="1" noChangeArrowheads="1"/>
          </p:cNvPicPr>
          <p:nvPr/>
        </p:nvPicPr>
        <p:blipFill>
          <a:blip r:embed="rId3"/>
          <a:srcRect/>
          <a:stretch>
            <a:fillRect/>
          </a:stretch>
        </p:blipFill>
        <p:spPr bwMode="auto">
          <a:xfrm>
            <a:off x="2857488" y="3643314"/>
            <a:ext cx="3571900" cy="428627"/>
          </a:xfrm>
          <a:prstGeom prst="rect">
            <a:avLst/>
          </a:prstGeom>
          <a:noFill/>
          <a:ln w="9525">
            <a:noFill/>
            <a:miter lim="800000"/>
            <a:headEnd/>
            <a:tailEnd/>
          </a:ln>
        </p:spPr>
      </p:pic>
      <p:pic>
        <p:nvPicPr>
          <p:cNvPr id="21508" name="Picture 9" descr="C:\Users\Documents\Desktop\الإتزان الكيميائي  1_files\13.gif"/>
          <p:cNvPicPr>
            <a:picLocks noChangeAspect="1" noChangeArrowheads="1"/>
          </p:cNvPicPr>
          <p:nvPr/>
        </p:nvPicPr>
        <p:blipFill>
          <a:blip r:embed="rId4"/>
          <a:srcRect/>
          <a:stretch>
            <a:fillRect/>
          </a:stretch>
        </p:blipFill>
        <p:spPr bwMode="auto">
          <a:xfrm>
            <a:off x="2786050" y="4500570"/>
            <a:ext cx="2928958" cy="714380"/>
          </a:xfrm>
          <a:prstGeom prst="rect">
            <a:avLst/>
          </a:prstGeom>
          <a:noFill/>
          <a:ln w="9525">
            <a:noFill/>
            <a:miter lim="800000"/>
            <a:headEnd/>
            <a:tailEnd/>
          </a:ln>
        </p:spPr>
      </p:pic>
      <p:pic>
        <p:nvPicPr>
          <p:cNvPr id="21509" name="Picture 10" descr="C:\Users\Documents\Desktop\الإتزان الكيميائي  1_files\14.gif"/>
          <p:cNvPicPr>
            <a:picLocks noChangeAspect="1" noChangeArrowheads="1"/>
          </p:cNvPicPr>
          <p:nvPr/>
        </p:nvPicPr>
        <p:blipFill>
          <a:blip r:embed="rId5"/>
          <a:srcRect/>
          <a:stretch>
            <a:fillRect/>
          </a:stretch>
        </p:blipFill>
        <p:spPr bwMode="auto">
          <a:xfrm>
            <a:off x="357158" y="5643578"/>
            <a:ext cx="1928826" cy="457200"/>
          </a:xfrm>
          <a:prstGeom prst="rect">
            <a:avLst/>
          </a:prstGeom>
          <a:noFill/>
          <a:ln w="9525">
            <a:noFill/>
            <a:miter lim="800000"/>
            <a:headEnd/>
            <a:tailEnd/>
          </a:ln>
        </p:spPr>
      </p:pic>
      <p:pic>
        <p:nvPicPr>
          <p:cNvPr id="21510" name="Picture 11" descr="C:\Users\Documents\Desktop\الإتزان الكيميائي  1_files\15.gif"/>
          <p:cNvPicPr>
            <a:picLocks noChangeAspect="1" noChangeArrowheads="1"/>
          </p:cNvPicPr>
          <p:nvPr/>
        </p:nvPicPr>
        <p:blipFill>
          <a:blip r:embed="rId6"/>
          <a:srcRect/>
          <a:stretch>
            <a:fillRect/>
          </a:stretch>
        </p:blipFill>
        <p:spPr bwMode="auto">
          <a:xfrm>
            <a:off x="5786446" y="5643578"/>
            <a:ext cx="1714512" cy="4476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1008</Words>
  <PresentationFormat>عرض على الشاشة (3:4)‏</PresentationFormat>
  <Paragraphs>228</Paragraphs>
  <Slides>29</Slides>
  <Notes>0</Notes>
  <HiddenSlides>0</HiddenSlides>
  <MMClips>0</MMClips>
  <ScaleCrop>false</ScaleCrop>
  <HeadingPairs>
    <vt:vector size="4" baseType="variant">
      <vt:variant>
        <vt:lpstr>سمة</vt:lpstr>
      </vt:variant>
      <vt:variant>
        <vt:i4>1</vt:i4>
      </vt:variant>
      <vt:variant>
        <vt:lpstr>عناوين الشرائح</vt:lpstr>
      </vt:variant>
      <vt:variant>
        <vt:i4>29</vt:i4>
      </vt:variant>
    </vt:vector>
  </HeadingPairs>
  <TitlesOfParts>
    <vt:vector size="30" baseType="lpstr">
      <vt:lpstr>سمة Office</vt:lpstr>
      <vt:lpstr>الشريحة 1</vt:lpstr>
      <vt:lpstr> الاتزان الكيميائي Chemical Equilibrium </vt:lpstr>
      <vt:lpstr>تصنيف التفاعلات الكيميائية :</vt:lpstr>
      <vt:lpstr> في هذا المثال تتفاعل المادة A   مع المادة B  ولايتوقف التفاعل إلا بعد انتهاء إحدى المادتين مثلاً. </vt:lpstr>
      <vt:lpstr>أي أن </vt:lpstr>
      <vt:lpstr> وتجد بعد زمن معين أن وعاء التفاعل يحوي المواد الثلاث وبتراكيز ثابتة لاتتغير . </vt:lpstr>
      <vt:lpstr>   هو التفاعل العكسي أو ( الخلفي ) . يعتمد تحديد التفاعل الأمامي والعكسي في المختبر على اختيار الباحث ففي مثالنا إذا كانت معادلة التفاعل </vt:lpstr>
      <vt:lpstr>غالبية التفاعلات بين الغازات وكذلك التفاعلات الأيونية في الماء هي تفاعلات منعكسة إذ أنها تتوقف عند حد معين ولاتسير إلى النهاية مهما كانت الظروف</vt:lpstr>
      <vt:lpstr>حيث المعادلة موزونة ( مول واحد من A  يتفاعل مع مول واحد من  B لإنتاج مول واحد من C  ومول واحد من D ). كما ذكرنا ً أنه عند الاتزان تكون  :  سرعة التفاعل الأمامي = سرعة التفاعل العكسي. </vt:lpstr>
      <vt:lpstr> حيث   =  KC ثابت الاتزان عند درجة حرارة معينة  </vt:lpstr>
      <vt:lpstr>وعموماً إذا كان لدينا التفاعل : </vt:lpstr>
      <vt:lpstr>  يجري الاهتمام بزيادة تركيز NH 3 عند الاتزان؛ فهل يتم ذلك برفع درجة الحرارة أم خفضها؟ وبزيادة الضغط أم خفضه؟   وسنفسر فيما يأتي تأثير العوامل المختلفة في وضع الاتزان بناءً على مبدأ   لي تشاتلييه:      العوامل المؤثرة على حالة الاتزان: -1  تركيز المواد  . 2 – الضغط  .  3-  درجة الحرارة . </vt:lpstr>
      <vt:lpstr> وفي كل الحالات تبقى قيمة ثابت الاتزان K ثابتة لا تتغير فتغير التركيز لا يؤثر على قيمة ثابت الاتزان.                .       عند إضافة محلول ثيوسيانات البوتاسيوم إلى محلول كلوريد الحديد (III) يتلون المزيج باللون الأحمر، وبمرور بعض الوقت تثبت شدة لون المحلول نظراً لوصول التفاعل إلى وضع الاتزان:</vt:lpstr>
      <vt:lpstr> ثانياً : أثر الضغط على حالة الاتزان </vt:lpstr>
      <vt:lpstr>الشريحة 15</vt:lpstr>
      <vt:lpstr>فإن التفاعل سيتجه نحو الطرف الذي تكون فيه عدد المولات أقل ليصل  التفاعل إلى حالة اتزان جديدة تكون عندها قيمة ثابت الاتزان K مساوية لقيمة ثابت الاتزان قبل زيادة الضغط أي أن قيمة ثابت الاتزان لا تتغير بتغير الضغط </vt:lpstr>
      <vt:lpstr> وفي التفاعل الطارد للحرارة تظهر إلى جانب المواد الناتجة</vt:lpstr>
      <vt:lpstr> لذلك نجد أن قيمة ثابت الاتزان تقل بارتفاع درجة الحرارة في التفاعلات الطاردة للحرارة ، والعكس صحيح بخفض درجة الحرارة .      ويمكن تفسير أثر الحرارة على حالة الاتزان وفق مبدأ لوشاتلليه على افتراض أننا يمكن اعتبار الحرارة في التفاعلات الماصة للحرارة وكأنها مادة متفاعلة فعندما نرفع درجة الحرارة نكون كأننا أضفنا كمية من المادة المتفاعلة للتفاعل فيكون رد فعل التفاعل للتقليل من هذا المؤثر هو اتجاه التفاعل في الاتجاه الأصلي . والشيء نفسه يحدث في التفاعلات الطارة للحرارة فيمكن اعتبار الحرارة هنا وكأنها مادة ناتجة . </vt:lpstr>
      <vt:lpstr>-  أمثلة محلولة: </vt:lpstr>
      <vt:lpstr>أي أن </vt:lpstr>
      <vt:lpstr> مثال (2) : التفاعل التالي  في حالة اتزان عند الدرجة 25 ْم وفي وعاء حجمه 3 لتر، فإذا وجد أن كمية  (N2O4) = 36 و7 جم   و كمية  NO2  =  495و1 جم  </vt:lpstr>
      <vt:lpstr>يمكننا الآن أن نحسب عدد مولات    N2O4 =                                                               </vt:lpstr>
      <vt:lpstr>إذن يجب أن نحسب تركيز كل مادة من المادتين، كيف يمكن أن نحسب تركيز كل مادة ؟</vt:lpstr>
      <vt:lpstr>مثال 3</vt:lpstr>
      <vt:lpstr>الشريحة 25</vt:lpstr>
      <vt:lpstr> مثـــال 4: </vt:lpstr>
      <vt:lpstr> (0.0079)2          K   =     ----------------- =   (0.0021)(0.0021)                  </vt:lpstr>
      <vt:lpstr> مثـــال 6:  </vt:lpstr>
      <vt:lpstr> مثـــال 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pc</cp:lastModifiedBy>
  <cp:revision>135</cp:revision>
  <dcterms:created xsi:type="dcterms:W3CDTF">2020-03-19T18:11:15Z</dcterms:created>
  <dcterms:modified xsi:type="dcterms:W3CDTF">2020-03-20T00:25:51Z</dcterms:modified>
</cp:coreProperties>
</file>